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82" r:id="rId4"/>
    <p:sldId id="257" r:id="rId5"/>
    <p:sldId id="283" r:id="rId6"/>
    <p:sldId id="296" r:id="rId7"/>
    <p:sldId id="285" r:id="rId8"/>
    <p:sldId id="258" r:id="rId9"/>
    <p:sldId id="297" r:id="rId10"/>
    <p:sldId id="298" r:id="rId11"/>
    <p:sldId id="268" r:id="rId12"/>
    <p:sldId id="291" r:id="rId13"/>
    <p:sldId id="267" r:id="rId14"/>
    <p:sldId id="279" r:id="rId15"/>
    <p:sldId id="263" r:id="rId16"/>
    <p:sldId id="269" r:id="rId17"/>
    <p:sldId id="261" r:id="rId18"/>
    <p:sldId id="265" r:id="rId19"/>
    <p:sldId id="292" r:id="rId20"/>
    <p:sldId id="280" r:id="rId21"/>
    <p:sldId id="281" r:id="rId22"/>
    <p:sldId id="284" r:id="rId23"/>
    <p:sldId id="260" r:id="rId24"/>
    <p:sldId id="266" r:id="rId25"/>
    <p:sldId id="264" r:id="rId26"/>
    <p:sldId id="262" r:id="rId27"/>
    <p:sldId id="277" r:id="rId28"/>
    <p:sldId id="276" r:id="rId29"/>
    <p:sldId id="287" r:id="rId30"/>
    <p:sldId id="286"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CC00"/>
    <a:srgbClr val="D82E6B"/>
    <a:srgbClr val="CC00CC"/>
    <a:srgbClr val="00CC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316" autoAdjust="0"/>
  </p:normalViewPr>
  <p:slideViewPr>
    <p:cSldViewPr>
      <p:cViewPr varScale="1">
        <p:scale>
          <a:sx n="116" d="100"/>
          <a:sy n="116" d="100"/>
        </p:scale>
        <p:origin x="18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090015-9D98-4533-BEEC-3C96A89702DA}"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2351C-EA4A-4078-925E-FB1AAEC5E8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90015-9D98-4533-BEEC-3C96A89702DA}"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2351C-EA4A-4078-925E-FB1AAEC5E8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90015-9D98-4533-BEEC-3C96A89702DA}"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2351C-EA4A-4078-925E-FB1AAEC5E8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90015-9D98-4533-BEEC-3C96A89702DA}"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2351C-EA4A-4078-925E-FB1AAEC5E8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90015-9D98-4533-BEEC-3C96A89702DA}"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2351C-EA4A-4078-925E-FB1AAEC5E8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090015-9D98-4533-BEEC-3C96A89702DA}"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2351C-EA4A-4078-925E-FB1AAEC5E8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090015-9D98-4533-BEEC-3C96A89702DA}" type="datetimeFigureOut">
              <a:rPr lang="en-US" smtClean="0"/>
              <a:pPr/>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2351C-EA4A-4078-925E-FB1AAEC5E8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90015-9D98-4533-BEEC-3C96A89702DA}" type="datetimeFigureOut">
              <a:rPr lang="en-US" smtClean="0"/>
              <a:pPr/>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2351C-EA4A-4078-925E-FB1AAEC5E8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90015-9D98-4533-BEEC-3C96A89702DA}" type="datetimeFigureOut">
              <a:rPr lang="en-US" smtClean="0"/>
              <a:pPr/>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2351C-EA4A-4078-925E-FB1AAEC5E8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90015-9D98-4533-BEEC-3C96A89702DA}"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2351C-EA4A-4078-925E-FB1AAEC5E8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90015-9D98-4533-BEEC-3C96A89702DA}" type="datetimeFigureOut">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2351C-EA4A-4078-925E-FB1AAEC5E8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90015-9D98-4533-BEEC-3C96A89702DA}" type="datetimeFigureOut">
              <a:rPr lang="en-US" smtClean="0"/>
              <a:pPr/>
              <a:t>8/28/2018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2351C-EA4A-4078-925E-FB1AAEC5E8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normAutofit fontScale="90000"/>
          </a:bodyPr>
          <a:lstStyle/>
          <a:p>
            <a:r>
              <a:rPr lang="en-US" b="1" u="sng" dirty="0" err="1" smtClean="0"/>
              <a:t>Wecome</a:t>
            </a:r>
            <a:r>
              <a:rPr lang="en-US" b="1" u="sng" dirty="0" smtClean="0"/>
              <a:t> to </a:t>
            </a:r>
            <a:r>
              <a:rPr lang="en-US" b="1" u="sng" dirty="0" smtClean="0">
                <a:solidFill>
                  <a:srgbClr val="CC00CC"/>
                </a:solidFill>
              </a:rPr>
              <a:t>A</a:t>
            </a:r>
            <a:r>
              <a:rPr lang="en-US" b="1" u="sng" dirty="0" smtClean="0">
                <a:solidFill>
                  <a:schemeClr val="accent6"/>
                </a:solidFill>
              </a:rPr>
              <a:t>R</a:t>
            </a:r>
            <a:r>
              <a:rPr lang="en-US" b="1" u="sng" dirty="0" smtClean="0">
                <a:solidFill>
                  <a:srgbClr val="FF0000"/>
                </a:solidFill>
              </a:rPr>
              <a:t>T </a:t>
            </a:r>
            <a:r>
              <a:rPr lang="en-US" b="1" u="sng" dirty="0" smtClean="0"/>
              <a:t>with</a:t>
            </a:r>
            <a:br>
              <a:rPr lang="en-US" b="1" u="sng" dirty="0" smtClean="0"/>
            </a:br>
            <a:r>
              <a:rPr lang="en-US" b="1" u="sng" dirty="0" smtClean="0"/>
              <a:t>Ms. Manning</a:t>
            </a:r>
            <a:r>
              <a:rPr lang="en-US" dirty="0" smtClean="0"/>
              <a:t/>
            </a:r>
            <a:br>
              <a:rPr lang="en-US" dirty="0" smtClean="0"/>
            </a:br>
            <a:endParaRPr lang="en-US" dirty="0"/>
          </a:p>
        </p:txBody>
      </p:sp>
      <p:sp>
        <p:nvSpPr>
          <p:cNvPr id="3" name="Subtitle 2"/>
          <p:cNvSpPr>
            <a:spLocks noGrp="1"/>
          </p:cNvSpPr>
          <p:nvPr>
            <p:ph type="subTitle" idx="1"/>
          </p:nvPr>
        </p:nvSpPr>
        <p:spPr>
          <a:xfrm>
            <a:off x="1066800" y="2590800"/>
            <a:ext cx="6934200" cy="3124200"/>
          </a:xfrm>
        </p:spPr>
        <p:txBody>
          <a:bodyPr>
            <a:normAutofit fontScale="85000" lnSpcReduction="20000"/>
          </a:bodyPr>
          <a:lstStyle/>
          <a:p>
            <a:pPr marL="514350" indent="-514350">
              <a:buAutoNum type="arabicPeriod"/>
            </a:pPr>
            <a:r>
              <a:rPr lang="en-US" dirty="0" smtClean="0">
                <a:solidFill>
                  <a:srgbClr val="7030A0"/>
                </a:solidFill>
              </a:rPr>
              <a:t>Four (4) people max per table.</a:t>
            </a:r>
          </a:p>
          <a:p>
            <a:pPr marL="514350" indent="-514350">
              <a:buAutoNum type="arabicPeriod"/>
            </a:pPr>
            <a:endParaRPr lang="en-US" dirty="0" smtClean="0">
              <a:solidFill>
                <a:srgbClr val="7030A0"/>
              </a:solidFill>
            </a:endParaRPr>
          </a:p>
          <a:p>
            <a:pPr marL="514350" indent="-514350">
              <a:buAutoNum type="arabicPeriod"/>
            </a:pPr>
            <a:r>
              <a:rPr lang="en-US" dirty="0" smtClean="0">
                <a:solidFill>
                  <a:srgbClr val="7030A0"/>
                </a:solidFill>
              </a:rPr>
              <a:t>Sit alphabetically, by </a:t>
            </a:r>
            <a:r>
              <a:rPr lang="en-US" b="1" i="1" u="sng" dirty="0" smtClean="0">
                <a:solidFill>
                  <a:srgbClr val="7030A0"/>
                </a:solidFill>
              </a:rPr>
              <a:t>FIRST</a:t>
            </a:r>
            <a:r>
              <a:rPr lang="en-US" dirty="0" smtClean="0">
                <a:solidFill>
                  <a:srgbClr val="7030A0"/>
                </a:solidFill>
              </a:rPr>
              <a:t> name </a:t>
            </a:r>
          </a:p>
          <a:p>
            <a:r>
              <a:rPr lang="en-US" dirty="0" smtClean="0">
                <a:solidFill>
                  <a:srgbClr val="7030A0"/>
                </a:solidFill>
              </a:rPr>
              <a:t>beginning in the front of the room.</a:t>
            </a:r>
          </a:p>
          <a:p>
            <a:r>
              <a:rPr lang="en-US" dirty="0" smtClean="0">
                <a:solidFill>
                  <a:srgbClr val="7030A0"/>
                </a:solidFill>
              </a:rPr>
              <a:t>(</a:t>
            </a:r>
            <a:r>
              <a:rPr lang="en-US" dirty="0" err="1" smtClean="0">
                <a:solidFill>
                  <a:srgbClr val="7030A0"/>
                </a:solidFill>
              </a:rPr>
              <a:t>ie</a:t>
            </a:r>
            <a:r>
              <a:rPr lang="en-US" dirty="0" smtClean="0">
                <a:solidFill>
                  <a:srgbClr val="7030A0"/>
                </a:solidFill>
              </a:rPr>
              <a:t>: A by the whiteboard, Z in the back</a:t>
            </a:r>
            <a:r>
              <a:rPr lang="en-US" dirty="0" smtClean="0">
                <a:solidFill>
                  <a:srgbClr val="7030A0"/>
                </a:solidFill>
              </a:rPr>
              <a:t>)</a:t>
            </a:r>
            <a:endParaRPr lang="en-US" dirty="0" smtClean="0">
              <a:solidFill>
                <a:srgbClr val="7030A0"/>
              </a:solidFill>
            </a:endParaRPr>
          </a:p>
          <a:p>
            <a:endParaRPr lang="en-US" dirty="0">
              <a:solidFill>
                <a:srgbClr val="7030A0"/>
              </a:solidFill>
            </a:endParaRPr>
          </a:p>
          <a:p>
            <a:r>
              <a:rPr lang="en-US" dirty="0">
                <a:solidFill>
                  <a:srgbClr val="7030A0"/>
                </a:solidFill>
              </a:rPr>
              <a:t>3</a:t>
            </a:r>
            <a:r>
              <a:rPr lang="en-US" dirty="0" smtClean="0">
                <a:solidFill>
                  <a:srgbClr val="7030A0"/>
                </a:solidFill>
              </a:rPr>
              <a:t>. </a:t>
            </a:r>
            <a:r>
              <a:rPr lang="en-US" dirty="0" smtClean="0">
                <a:solidFill>
                  <a:srgbClr val="7030A0"/>
                </a:solidFill>
              </a:rPr>
              <a:t>We’ll begin shortly after the bell rings!</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r>
              <a:rPr lang="en-US" dirty="0"/>
              <a:t>Creative industries </a:t>
            </a:r>
            <a:r>
              <a:rPr lang="en-US" dirty="0" smtClean="0"/>
              <a:t>generated </a:t>
            </a:r>
            <a:r>
              <a:rPr lang="en-US" dirty="0"/>
              <a:t>29.5 million jobs, which employ about 1% of the world’s active population. The top three employers are visual arts (6.73 million employees), books (3.67 million) and music (3.98 million).</a:t>
            </a:r>
            <a:br>
              <a:rPr lang="en-US" dirty="0"/>
            </a:br>
            <a:r>
              <a:rPr lang="en-US" dirty="0"/>
              <a:t>Creative industries also employ more people than the automotive industry in the United States, Europe and Japan combined</a:t>
            </a:r>
            <a:r>
              <a:rPr lang="en-US" dirty="0" smtClean="0"/>
              <a:t>. (from 2015 research)</a:t>
            </a:r>
            <a:r>
              <a:rPr lang="en-US" dirty="0"/>
              <a:t/>
            </a:r>
            <a:br>
              <a:rPr lang="en-US" dirty="0"/>
            </a:br>
            <a:endParaRPr lang="en-US" dirty="0"/>
          </a:p>
        </p:txBody>
      </p:sp>
    </p:spTree>
    <p:extLst>
      <p:ext uri="{BB962C8B-B14F-4D97-AF65-F5344CB8AC3E}">
        <p14:creationId xmlns:p14="http://schemas.microsoft.com/office/powerpoint/2010/main" val="1165517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err="1" smtClean="0">
                <a:solidFill>
                  <a:srgbClr val="CC00CC"/>
                </a:solidFill>
              </a:rPr>
              <a:t>BaP</a:t>
            </a:r>
            <a:r>
              <a:rPr lang="en-US" b="1" u="sng" dirty="0" smtClean="0">
                <a:solidFill>
                  <a:srgbClr val="CC00CC"/>
                </a:solidFill>
              </a:rPr>
              <a:t> Points </a:t>
            </a:r>
            <a:r>
              <a:rPr lang="en-US" sz="2200" b="1" u="sng" dirty="0" smtClean="0">
                <a:solidFill>
                  <a:srgbClr val="CC00CC"/>
                </a:solidFill>
              </a:rPr>
              <a:t>(10 points / week) </a:t>
            </a:r>
            <a:endParaRPr lang="en-US" sz="2200" b="1" u="sng" dirty="0">
              <a:solidFill>
                <a:srgbClr val="CC00CC"/>
              </a:solidFill>
            </a:endParaRPr>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solidFill>
                  <a:srgbClr val="CC00CC"/>
                </a:solidFill>
              </a:rPr>
              <a:t>All participating students receive points</a:t>
            </a:r>
          </a:p>
          <a:p>
            <a:pPr marL="0" indent="0">
              <a:buNone/>
            </a:pPr>
            <a:endParaRPr lang="en-US" sz="1600" dirty="0" smtClean="0">
              <a:solidFill>
                <a:srgbClr val="CC00CC"/>
              </a:solidFill>
            </a:endParaRPr>
          </a:p>
          <a:p>
            <a:pPr marL="0" indent="0" algn="ctr">
              <a:buNone/>
            </a:pPr>
            <a:r>
              <a:rPr lang="en-US" dirty="0">
                <a:solidFill>
                  <a:srgbClr val="CC00CC"/>
                </a:solidFill>
              </a:rPr>
              <a:t> </a:t>
            </a:r>
            <a:r>
              <a:rPr lang="en-US" dirty="0" smtClean="0">
                <a:solidFill>
                  <a:srgbClr val="CC00CC"/>
                </a:solidFill>
              </a:rPr>
              <a:t>   Free points?!  WHAT?!  HOW?! </a:t>
            </a:r>
          </a:p>
          <a:p>
            <a:pPr marL="0" indent="0">
              <a:buNone/>
            </a:pPr>
            <a:endParaRPr lang="en-US" dirty="0" smtClean="0">
              <a:solidFill>
                <a:srgbClr val="CC00CC"/>
              </a:solidFill>
            </a:endParaRPr>
          </a:p>
          <a:p>
            <a:pPr marL="0" indent="0" algn="ctr">
              <a:buNone/>
            </a:pPr>
            <a:r>
              <a:rPr lang="en-US" sz="4400" b="1" dirty="0" smtClean="0">
                <a:solidFill>
                  <a:srgbClr val="CC00CC"/>
                </a:solidFill>
              </a:rPr>
              <a:t>B</a:t>
            </a:r>
            <a:r>
              <a:rPr lang="en-US" dirty="0" smtClean="0">
                <a:solidFill>
                  <a:srgbClr val="CC00CC"/>
                </a:solidFill>
              </a:rPr>
              <a:t>ehavior –and- </a:t>
            </a:r>
            <a:r>
              <a:rPr lang="en-US" sz="4400" b="1" dirty="0" smtClean="0">
                <a:solidFill>
                  <a:srgbClr val="CC00CC"/>
                </a:solidFill>
              </a:rPr>
              <a:t>P</a:t>
            </a:r>
            <a:r>
              <a:rPr lang="en-US" dirty="0" smtClean="0">
                <a:solidFill>
                  <a:srgbClr val="CC00CC"/>
                </a:solidFill>
              </a:rPr>
              <a:t>ositivity!</a:t>
            </a:r>
          </a:p>
          <a:p>
            <a:pPr marL="0" indent="0" algn="ctr">
              <a:buNone/>
            </a:pPr>
            <a:r>
              <a:rPr lang="en-US" dirty="0" smtClean="0">
                <a:solidFill>
                  <a:srgbClr val="CC00CC"/>
                </a:solidFill>
              </a:rPr>
              <a:t>Contributions, not disruptions.</a:t>
            </a:r>
          </a:p>
          <a:p>
            <a:pPr marL="0" indent="0">
              <a:buNone/>
            </a:pPr>
            <a:endParaRPr lang="en-US" dirty="0" smtClean="0">
              <a:solidFill>
                <a:srgbClr val="CC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5" end="5"/>
                                            </p:txEl>
                                          </p:spTgt>
                                        </p:tgtEl>
                                      </p:cBhvr>
                                    </p:animEffect>
                                    <p:animScale>
                                      <p:cBhvr>
                                        <p:cTn id="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What if I’m off task?</a:t>
            </a:r>
            <a:endParaRPr lang="en-US" u="sng"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Messing around?  Bothering others?  Not following directions or helping clean up?  You’ll be handed a slip and you may also lose some or all of your </a:t>
            </a:r>
            <a:r>
              <a:rPr lang="en-US" dirty="0" err="1" smtClean="0"/>
              <a:t>BaP</a:t>
            </a:r>
            <a:r>
              <a:rPr lang="en-US" dirty="0" smtClean="0"/>
              <a:t> points for the week.</a:t>
            </a:r>
          </a:p>
          <a:p>
            <a:endParaRPr lang="en-US" dirty="0" smtClean="0"/>
          </a:p>
          <a:p>
            <a:pPr marL="0" indent="0" algn="ctr">
              <a:buNone/>
            </a:pPr>
            <a:r>
              <a:rPr lang="en-US" dirty="0" smtClean="0">
                <a:solidFill>
                  <a:srgbClr val="FF0000"/>
                </a:solidFill>
              </a:rPr>
              <a:t>“In Class – Off Task” slip to fill out </a:t>
            </a:r>
            <a:r>
              <a:rPr lang="en-US" i="1" dirty="0" smtClean="0">
                <a:solidFill>
                  <a:srgbClr val="FF0000"/>
                </a:solidFill>
              </a:rPr>
              <a:t>that same period</a:t>
            </a:r>
          </a:p>
          <a:p>
            <a:pPr marL="0" indent="0" algn="ctr">
              <a:buNone/>
            </a:pPr>
            <a:endParaRPr lang="en-US" dirty="0" smtClean="0">
              <a:solidFill>
                <a:srgbClr val="FF0000"/>
              </a:solidFill>
            </a:endParaRPr>
          </a:p>
          <a:p>
            <a:r>
              <a:rPr lang="en-US" dirty="0" smtClean="0"/>
              <a:t>You’ll write an explanation </a:t>
            </a:r>
            <a:r>
              <a:rPr lang="en-US" dirty="0"/>
              <a:t>for why even though </a:t>
            </a:r>
            <a:r>
              <a:rPr lang="en-US" dirty="0" smtClean="0"/>
              <a:t>55 </a:t>
            </a:r>
            <a:r>
              <a:rPr lang="en-US" dirty="0"/>
              <a:t>minutes of class time were provided to work on the </a:t>
            </a:r>
            <a:r>
              <a:rPr lang="en-US" dirty="0" smtClean="0"/>
              <a:t>assignment, you </a:t>
            </a:r>
            <a:r>
              <a:rPr lang="en-US" dirty="0"/>
              <a:t>made the choice to not use that time for that </a:t>
            </a:r>
            <a:r>
              <a:rPr lang="en-US" dirty="0" smtClean="0"/>
              <a:t>purpose.</a:t>
            </a:r>
            <a:endParaRPr lang="en-US" dirty="0"/>
          </a:p>
          <a:p>
            <a:r>
              <a:rPr lang="en-US" dirty="0" smtClean="0"/>
              <a:t>You’ll be asked if you plan on turning in </a:t>
            </a:r>
            <a:r>
              <a:rPr lang="en-US" dirty="0"/>
              <a:t>a complete assignment done to the best of your ability on or before the due </a:t>
            </a:r>
            <a:r>
              <a:rPr lang="en-US" dirty="0" smtClean="0"/>
              <a:t>date.</a:t>
            </a:r>
          </a:p>
          <a:p>
            <a:r>
              <a:rPr lang="en-US" dirty="0" smtClean="0"/>
              <a:t>Signature &amp; Parent’s Name / Phone Number</a:t>
            </a:r>
            <a:endParaRPr lang="en-US" dirty="0"/>
          </a:p>
          <a:p>
            <a:pPr marL="0" indent="0" algn="ctr">
              <a:buNone/>
            </a:pPr>
            <a:endParaRPr lang="en-US" dirty="0" smtClean="0">
              <a:solidFill>
                <a:srgbClr val="FF0000"/>
              </a:solidFill>
            </a:endParaRPr>
          </a:p>
        </p:txBody>
      </p:sp>
    </p:spTree>
    <p:extLst>
      <p:ext uri="{BB962C8B-B14F-4D97-AF65-F5344CB8AC3E}">
        <p14:creationId xmlns:p14="http://schemas.microsoft.com/office/powerpoint/2010/main" val="415043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u="sng" dirty="0" smtClean="0">
                <a:solidFill>
                  <a:srgbClr val="00B0F0"/>
                </a:solidFill>
              </a:rPr>
              <a:t>JUG SLIPS</a:t>
            </a:r>
            <a:endParaRPr lang="en-US" dirty="0"/>
          </a:p>
        </p:txBody>
      </p:sp>
      <p:sp>
        <p:nvSpPr>
          <p:cNvPr id="4" name="Content Placeholder 3"/>
          <p:cNvSpPr>
            <a:spLocks noGrp="1"/>
          </p:cNvSpPr>
          <p:nvPr>
            <p:ph idx="1"/>
          </p:nvPr>
        </p:nvSpPr>
        <p:spPr>
          <a:xfrm>
            <a:off x="381000" y="1143000"/>
            <a:ext cx="8229600" cy="4525963"/>
          </a:xfrm>
        </p:spPr>
        <p:txBody>
          <a:bodyPr>
            <a:normAutofit/>
          </a:bodyPr>
          <a:lstStyle/>
          <a:p>
            <a:r>
              <a:rPr lang="en-US" dirty="0" smtClean="0">
                <a:solidFill>
                  <a:srgbClr val="0070C0"/>
                </a:solidFill>
              </a:rPr>
              <a:t>JUG slip policies are in effect in all buildings of the school.</a:t>
            </a:r>
          </a:p>
          <a:p>
            <a:pPr marL="0" indent="0">
              <a:buNone/>
            </a:pPr>
            <a:endParaRPr lang="en-US" dirty="0" smtClean="0">
              <a:solidFill>
                <a:srgbClr val="0070C0"/>
              </a:solidFill>
            </a:endParaRPr>
          </a:p>
        </p:txBody>
      </p:sp>
      <p:sp>
        <p:nvSpPr>
          <p:cNvPr id="5" name="Content Placeholder 2"/>
          <p:cNvSpPr txBox="1">
            <a:spLocks/>
          </p:cNvSpPr>
          <p:nvPr/>
        </p:nvSpPr>
        <p:spPr>
          <a:xfrm>
            <a:off x="457200" y="2209800"/>
            <a:ext cx="8153400" cy="3611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t>Ms</a:t>
            </a:r>
            <a:r>
              <a:rPr lang="en-US" dirty="0" smtClean="0"/>
              <a:t> Manning may offer a reminder such as, ‘This is your last reminder’.  If you choose to continue what you’re doing, you will lose </a:t>
            </a:r>
            <a:r>
              <a:rPr lang="en-US" dirty="0" err="1" smtClean="0"/>
              <a:t>BaP</a:t>
            </a:r>
            <a:r>
              <a:rPr lang="en-US" dirty="0" smtClean="0"/>
              <a:t> points and you may also receive a JUG.</a:t>
            </a:r>
          </a:p>
          <a:p>
            <a:r>
              <a:rPr lang="en-US" dirty="0" smtClean="0"/>
              <a:t>In some cases, no reminder is necessary…the ‘reminder step’ is skipped and goes straight to a JUG.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00CC00"/>
                </a:solidFill>
              </a:rPr>
              <a:t>I have to use the Restroom!</a:t>
            </a:r>
            <a:endParaRPr lang="en-US" sz="2200" b="1" u="sng" dirty="0">
              <a:solidFill>
                <a:srgbClr val="00CC00"/>
              </a:solidFill>
            </a:endParaRPr>
          </a:p>
        </p:txBody>
      </p:sp>
      <p:sp>
        <p:nvSpPr>
          <p:cNvPr id="3" name="Content Placeholder 2"/>
          <p:cNvSpPr>
            <a:spLocks noGrp="1"/>
          </p:cNvSpPr>
          <p:nvPr>
            <p:ph idx="1"/>
          </p:nvPr>
        </p:nvSpPr>
        <p:spPr/>
        <p:txBody>
          <a:bodyPr>
            <a:normAutofit fontScale="92500"/>
          </a:bodyPr>
          <a:lstStyle/>
          <a:p>
            <a:r>
              <a:rPr lang="en-US" dirty="0">
                <a:solidFill>
                  <a:srgbClr val="92D050"/>
                </a:solidFill>
              </a:rPr>
              <a:t>Since 3</a:t>
            </a:r>
            <a:r>
              <a:rPr lang="en-US" baseline="30000" dirty="0">
                <a:solidFill>
                  <a:srgbClr val="92D050"/>
                </a:solidFill>
              </a:rPr>
              <a:t>rd</a:t>
            </a:r>
            <a:r>
              <a:rPr lang="en-US" dirty="0">
                <a:solidFill>
                  <a:srgbClr val="92D050"/>
                </a:solidFill>
              </a:rPr>
              <a:t> and 4</a:t>
            </a:r>
            <a:r>
              <a:rPr lang="en-US" baseline="30000" dirty="0">
                <a:solidFill>
                  <a:srgbClr val="92D050"/>
                </a:solidFill>
              </a:rPr>
              <a:t>th</a:t>
            </a:r>
            <a:r>
              <a:rPr lang="en-US" dirty="0">
                <a:solidFill>
                  <a:srgbClr val="92D050"/>
                </a:solidFill>
              </a:rPr>
              <a:t> periods have break and lunch right before class, please take advantage of your break to use the restroom. </a:t>
            </a:r>
            <a:endParaRPr lang="en-US" dirty="0" smtClean="0">
              <a:solidFill>
                <a:srgbClr val="92D050"/>
              </a:solidFill>
            </a:endParaRPr>
          </a:p>
          <a:p>
            <a:r>
              <a:rPr lang="en-US" dirty="0" smtClean="0">
                <a:solidFill>
                  <a:srgbClr val="92D050"/>
                </a:solidFill>
              </a:rPr>
              <a:t>It’s </a:t>
            </a:r>
            <a:r>
              <a:rPr lang="en-US" dirty="0">
                <a:solidFill>
                  <a:srgbClr val="92D050"/>
                </a:solidFill>
              </a:rPr>
              <a:t>your responsibility to take care of restroom visits </a:t>
            </a:r>
            <a:r>
              <a:rPr lang="en-US" i="1" dirty="0">
                <a:solidFill>
                  <a:srgbClr val="92D050"/>
                </a:solidFill>
              </a:rPr>
              <a:t>before</a:t>
            </a:r>
            <a:r>
              <a:rPr lang="en-US" dirty="0">
                <a:solidFill>
                  <a:srgbClr val="92D050"/>
                </a:solidFill>
              </a:rPr>
              <a:t> class</a:t>
            </a:r>
            <a:r>
              <a:rPr lang="en-US" dirty="0" smtClean="0">
                <a:solidFill>
                  <a:srgbClr val="92D050"/>
                </a:solidFill>
              </a:rPr>
              <a:t>.</a:t>
            </a:r>
          </a:p>
          <a:p>
            <a:r>
              <a:rPr lang="en-US" dirty="0" smtClean="0">
                <a:solidFill>
                  <a:srgbClr val="92D050"/>
                </a:solidFill>
              </a:rPr>
              <a:t>Ok…so you really have to go.  You are allowed </a:t>
            </a:r>
            <a:r>
              <a:rPr lang="en-US" b="1" u="sng" dirty="0" smtClean="0">
                <a:solidFill>
                  <a:srgbClr val="92D050"/>
                </a:solidFill>
              </a:rPr>
              <a:t>2 visits to the restroom per term.</a:t>
            </a:r>
            <a:r>
              <a:rPr lang="en-US" dirty="0" smtClean="0">
                <a:solidFill>
                  <a:srgbClr val="92D050"/>
                </a:solidFill>
              </a:rPr>
              <a:t>  If you choose to use additional visits it will mean you prefer to give up your participation points for the day.</a:t>
            </a:r>
            <a:endParaRPr lang="en-US" dirty="0">
              <a:solidFill>
                <a:srgbClr val="92D050"/>
              </a:solidFill>
            </a:endParaRPr>
          </a:p>
          <a:p>
            <a:endParaRPr lang="en-US" dirty="0">
              <a:solidFill>
                <a:srgbClr val="CC00CC"/>
              </a:solidFill>
            </a:endParaRPr>
          </a:p>
        </p:txBody>
      </p:sp>
    </p:spTree>
    <p:extLst>
      <p:ext uri="{BB962C8B-B14F-4D97-AF65-F5344CB8AC3E}">
        <p14:creationId xmlns:p14="http://schemas.microsoft.com/office/powerpoint/2010/main" val="3659783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ATTENTION</a:t>
            </a:r>
            <a:r>
              <a:rPr lang="en-US" dirty="0" smtClean="0"/>
              <a:t> –and- </a:t>
            </a:r>
            <a:r>
              <a:rPr lang="en-US" b="1" u="sng" dirty="0" smtClean="0">
                <a:solidFill>
                  <a:srgbClr val="7030A0"/>
                </a:solidFill>
              </a:rPr>
              <a:t>QUESTIONS</a:t>
            </a:r>
            <a:endParaRPr lang="en-US" b="1" u="sng" dirty="0">
              <a:solidFill>
                <a:srgbClr val="7030A0"/>
              </a:solidFill>
            </a:endParaRPr>
          </a:p>
        </p:txBody>
      </p:sp>
      <p:sp>
        <p:nvSpPr>
          <p:cNvPr id="3" name="Content Placeholder 2"/>
          <p:cNvSpPr>
            <a:spLocks noGrp="1"/>
          </p:cNvSpPr>
          <p:nvPr>
            <p:ph sz="half" idx="1"/>
          </p:nvPr>
        </p:nvSpPr>
        <p:spPr/>
        <p:txBody>
          <a:bodyPr>
            <a:normAutofit fontScale="92500"/>
          </a:bodyPr>
          <a:lstStyle/>
          <a:p>
            <a:pPr lvl="0"/>
            <a:r>
              <a:rPr lang="en-US" dirty="0" smtClean="0">
                <a:solidFill>
                  <a:srgbClr val="FF0000"/>
                </a:solidFill>
              </a:rPr>
              <a:t>Listen up, please!  Teacher will raise hand.</a:t>
            </a:r>
          </a:p>
          <a:p>
            <a:pPr marL="0" lvl="0" indent="0">
              <a:buNone/>
            </a:pPr>
            <a:endParaRPr lang="en-US" dirty="0" smtClean="0">
              <a:solidFill>
                <a:srgbClr val="FF0000"/>
              </a:solidFill>
            </a:endParaRPr>
          </a:p>
          <a:p>
            <a:pPr lvl="0"/>
            <a:r>
              <a:rPr lang="en-US" dirty="0" smtClean="0">
                <a:solidFill>
                  <a:srgbClr val="FF0000"/>
                </a:solidFill>
              </a:rPr>
              <a:t>Efficient use of </a:t>
            </a:r>
            <a:r>
              <a:rPr lang="en-US" dirty="0" err="1" smtClean="0">
                <a:solidFill>
                  <a:srgbClr val="FF0000"/>
                </a:solidFill>
              </a:rPr>
              <a:t>classtime</a:t>
            </a:r>
            <a:endParaRPr lang="en-US" dirty="0" smtClean="0">
              <a:solidFill>
                <a:srgbClr val="FF0000"/>
              </a:solidFill>
            </a:endParaRPr>
          </a:p>
          <a:p>
            <a:pPr marL="0" lvl="0" indent="0">
              <a:buNone/>
            </a:pPr>
            <a:r>
              <a:rPr lang="en-US" dirty="0">
                <a:solidFill>
                  <a:srgbClr val="FF0000"/>
                </a:solidFill>
              </a:rPr>
              <a:t> </a:t>
            </a:r>
            <a:r>
              <a:rPr lang="en-US" dirty="0" smtClean="0">
                <a:solidFill>
                  <a:srgbClr val="FF0000"/>
                </a:solidFill>
              </a:rPr>
              <a:t>    = less homework! </a:t>
            </a:r>
            <a:r>
              <a:rPr lang="en-US" dirty="0" smtClean="0">
                <a:solidFill>
                  <a:srgbClr val="FF0000"/>
                </a:solidFill>
                <a:sym typeface="Wingdings" panose="05000000000000000000" pitchFamily="2" charset="2"/>
              </a:rPr>
              <a:t> </a:t>
            </a:r>
            <a:endParaRPr lang="en-US" dirty="0" smtClean="0">
              <a:solidFill>
                <a:srgbClr val="FF0000"/>
              </a:solidFill>
            </a:endParaRPr>
          </a:p>
          <a:p>
            <a:pPr lvl="0">
              <a:buNone/>
            </a:pPr>
            <a:endParaRPr lang="en-US" dirty="0" smtClean="0">
              <a:solidFill>
                <a:srgbClr val="FF0000"/>
              </a:solidFill>
            </a:endParaRPr>
          </a:p>
          <a:p>
            <a:pPr lvl="0"/>
            <a:r>
              <a:rPr lang="en-US" dirty="0" smtClean="0">
                <a:solidFill>
                  <a:srgbClr val="FF0000"/>
                </a:solidFill>
              </a:rPr>
              <a:t>If class takes more than 20 seconds to quiet, that time will be repaid by the class after the bell rings.</a:t>
            </a:r>
          </a:p>
          <a:p>
            <a:endParaRPr lang="en-US" dirty="0"/>
          </a:p>
        </p:txBody>
      </p:sp>
      <p:sp>
        <p:nvSpPr>
          <p:cNvPr id="4" name="Content Placeholder 3"/>
          <p:cNvSpPr>
            <a:spLocks noGrp="1"/>
          </p:cNvSpPr>
          <p:nvPr>
            <p:ph sz="half" idx="2"/>
          </p:nvPr>
        </p:nvSpPr>
        <p:spPr/>
        <p:txBody>
          <a:bodyPr>
            <a:normAutofit fontScale="92500"/>
          </a:bodyPr>
          <a:lstStyle/>
          <a:p>
            <a:pPr lvl="0"/>
            <a:r>
              <a:rPr lang="en-US" dirty="0" smtClean="0">
                <a:solidFill>
                  <a:srgbClr val="7030A0"/>
                </a:solidFill>
              </a:rPr>
              <a:t>Please listen to directions the first time.  If you really don’t know what’s going on, you’ve been </a:t>
            </a:r>
            <a:r>
              <a:rPr lang="en-US" sz="3300" b="1" u="sng" dirty="0" smtClean="0">
                <a:solidFill>
                  <a:srgbClr val="7030A0"/>
                </a:solidFill>
              </a:rPr>
              <a:t>spacing out</a:t>
            </a:r>
            <a:r>
              <a:rPr lang="en-US" dirty="0" smtClean="0">
                <a:solidFill>
                  <a:srgbClr val="7030A0"/>
                </a:solidFill>
              </a:rPr>
              <a:t>, sleeping with your eyes open, then ask your table!  If they don’t know, ask Ms. Manning.</a:t>
            </a:r>
          </a:p>
          <a:p>
            <a:pPr lvl="0">
              <a:buNone/>
            </a:pPr>
            <a:endParaRPr lang="en-US" dirty="0" smtClean="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Where does our art go?</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Your art will go in the labeled slots provided in the back of the room.</a:t>
            </a:r>
          </a:p>
          <a:p>
            <a:pPr>
              <a:buNone/>
            </a:pPr>
            <a:endParaRPr lang="en-US" dirty="0" smtClean="0"/>
          </a:p>
          <a:p>
            <a:r>
              <a:rPr lang="en-US" dirty="0" smtClean="0"/>
              <a:t>If you’re a table helper, please make sure you put your </a:t>
            </a:r>
            <a:r>
              <a:rPr lang="en-US" b="1" u="sng" dirty="0" smtClean="0">
                <a:solidFill>
                  <a:srgbClr val="FF0000"/>
                </a:solidFill>
              </a:rPr>
              <a:t>WHOLE ROW’S </a:t>
            </a:r>
            <a:r>
              <a:rPr lang="en-US" dirty="0" smtClean="0"/>
              <a:t>art in the correct slot.</a:t>
            </a:r>
          </a:p>
          <a:p>
            <a:pPr marL="0" indent="0">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00CC00"/>
                </a:solidFill>
              </a:rPr>
              <a:t>Handing </a:t>
            </a:r>
            <a:r>
              <a:rPr lang="en-US" b="1" u="sng" dirty="0">
                <a:solidFill>
                  <a:srgbClr val="00CC00"/>
                </a:solidFill>
              </a:rPr>
              <a:t>O</a:t>
            </a:r>
            <a:r>
              <a:rPr lang="en-US" b="1" u="sng" dirty="0" smtClean="0">
                <a:solidFill>
                  <a:srgbClr val="00CC00"/>
                </a:solidFill>
              </a:rPr>
              <a:t>ut Folders</a:t>
            </a:r>
            <a:endParaRPr lang="en-US" b="1" u="sng" dirty="0">
              <a:solidFill>
                <a:srgbClr val="00CC00"/>
              </a:solidFill>
            </a:endParaRPr>
          </a:p>
        </p:txBody>
      </p:sp>
      <p:sp>
        <p:nvSpPr>
          <p:cNvPr id="3" name="Content Placeholder 2"/>
          <p:cNvSpPr>
            <a:spLocks noGrp="1"/>
          </p:cNvSpPr>
          <p:nvPr>
            <p:ph idx="1"/>
          </p:nvPr>
        </p:nvSpPr>
        <p:spPr/>
        <p:txBody>
          <a:bodyPr/>
          <a:lstStyle/>
          <a:p>
            <a:pPr lvl="0"/>
            <a:r>
              <a:rPr lang="en-US" dirty="0" smtClean="0">
                <a:solidFill>
                  <a:srgbClr val="66FF66"/>
                </a:solidFill>
              </a:rPr>
              <a:t>Folders will be passed out by students closest to the sink counter side of the room.  They  are in charge of passing out folders to the students in their whole row. </a:t>
            </a:r>
          </a:p>
          <a:p>
            <a:pPr lvl="0"/>
            <a:r>
              <a:rPr lang="en-US" dirty="0" smtClean="0">
                <a:solidFill>
                  <a:srgbClr val="66FF66"/>
                </a:solidFill>
              </a:rPr>
              <a:t>Folders are put away the same way.</a:t>
            </a:r>
          </a:p>
          <a:p>
            <a:pPr lvl="0"/>
            <a:r>
              <a:rPr lang="en-US" dirty="0" smtClean="0">
                <a:solidFill>
                  <a:srgbClr val="66FF66"/>
                </a:solidFill>
              </a:rPr>
              <a:t>Everyone is responsible for helping clean up.</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CC00CC"/>
                </a:solidFill>
              </a:rPr>
              <a:t>The Creative Classroom</a:t>
            </a:r>
            <a:endParaRPr lang="en-US" b="1" u="sng" dirty="0">
              <a:solidFill>
                <a:srgbClr val="CC00CC"/>
              </a:solidFill>
            </a:endParaRPr>
          </a:p>
        </p:txBody>
      </p:sp>
      <p:sp>
        <p:nvSpPr>
          <p:cNvPr id="3" name="Content Placeholder 2"/>
          <p:cNvSpPr>
            <a:spLocks noGrp="1"/>
          </p:cNvSpPr>
          <p:nvPr>
            <p:ph idx="1"/>
          </p:nvPr>
        </p:nvSpPr>
        <p:spPr>
          <a:xfrm>
            <a:off x="457200" y="1219200"/>
            <a:ext cx="8229600" cy="4525963"/>
          </a:xfrm>
        </p:spPr>
        <p:txBody>
          <a:bodyPr>
            <a:normAutofit/>
          </a:bodyPr>
          <a:lstStyle/>
          <a:p>
            <a:r>
              <a:rPr lang="en-US" dirty="0" smtClean="0"/>
              <a:t>To create a classroom environment where you become more comfortable expressing yourself through art, let’s be </a:t>
            </a:r>
            <a:r>
              <a:rPr lang="en-US" b="1" dirty="0" smtClean="0"/>
              <a:t>KIND TO OURSELVES AND OTHERS.  </a:t>
            </a:r>
          </a:p>
          <a:p>
            <a:pPr marL="0" indent="0">
              <a:buNone/>
            </a:pPr>
            <a:endParaRPr lang="en-US" dirty="0" smtClean="0"/>
          </a:p>
        </p:txBody>
      </p:sp>
      <p:pic>
        <p:nvPicPr>
          <p:cNvPr id="5122" name="Picture 2" descr="C:\Users\sgmanning\AppData\Local\Microsoft\Windows\Temporary Internet Files\Content.IE5\LJMSE7U1\MP9004490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70301">
            <a:off x="905916" y="412129"/>
            <a:ext cx="930031" cy="9300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gmanning\AppData\Local\Microsoft\Windows\Temporary Internet Files\Content.IE5\LJMSE7U1\MP9004490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99901">
            <a:off x="634894" y="5092768"/>
            <a:ext cx="1130688" cy="1130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gmanning\AppData\Local\Microsoft\Windows\Temporary Internet Files\Content.IE5\LJMSE7U1\MP90044907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36148">
            <a:off x="7571478" y="4755055"/>
            <a:ext cx="1202844" cy="120284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sgmanning\AppData\Local\Microsoft\Windows\Temporary Internet Files\Content.IE5\6CGI1OES\MC900438127[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277" y="4095243"/>
            <a:ext cx="5361702" cy="2305907"/>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5291679" y="2775338"/>
            <a:ext cx="3158055" cy="1219200"/>
          </a:xfrm>
          <a:prstGeom prst="wedgeEllipseCallout">
            <a:avLst>
              <a:gd name="adj1" fmla="val -21214"/>
              <a:gd name="adj2" fmla="val 8782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Thanks!  I like the way you did your shading!  Meow!</a:t>
            </a:r>
            <a:endParaRPr lang="en-US" dirty="0"/>
          </a:p>
        </p:txBody>
      </p:sp>
      <p:sp>
        <p:nvSpPr>
          <p:cNvPr id="12" name="Oval Callout 11"/>
          <p:cNvSpPr/>
          <p:nvPr/>
        </p:nvSpPr>
        <p:spPr>
          <a:xfrm>
            <a:off x="533400" y="3276600"/>
            <a:ext cx="3158055" cy="1066800"/>
          </a:xfrm>
          <a:prstGeom prst="wedgeEllipseCallout">
            <a:avLst>
              <a:gd name="adj1" fmla="val 9621"/>
              <a:gd name="adj2" fmla="val 995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Hey!  You sure are doing a great job!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Say something nice!</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p:txBody>
      </p:sp>
      <p:pic>
        <p:nvPicPr>
          <p:cNvPr id="1028" name="Picture 4" descr="C:\Users\sgmanning\AppData\Local\Microsoft\Windows\Temporary Internet Files\Content.IE5\R9H9LDS9\R11_-_Animal_-_Giraffe_-_00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0"/>
            <a:ext cx="3381566" cy="4648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gmanning\AppData\Local\Microsoft\Windows\Temporary Internet Files\Content.IE5\KQ4478LH\squirr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48200" y="3733800"/>
            <a:ext cx="336804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4267200" y="1524000"/>
            <a:ext cx="3200400" cy="838200"/>
          </a:xfrm>
          <a:prstGeom prst="wedgeEllipseCallout">
            <a:avLst>
              <a:gd name="adj1" fmla="val -48611"/>
              <a:gd name="adj2" fmla="val 68561"/>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You look beautiful today.</a:t>
            </a:r>
            <a:endParaRPr lang="en-US" dirty="0"/>
          </a:p>
        </p:txBody>
      </p:sp>
      <p:sp>
        <p:nvSpPr>
          <p:cNvPr id="5" name="Rounded Rectangular Callout 4"/>
          <p:cNvSpPr/>
          <p:nvPr/>
        </p:nvSpPr>
        <p:spPr>
          <a:xfrm>
            <a:off x="3352800" y="3581400"/>
            <a:ext cx="2133600" cy="647700"/>
          </a:xfrm>
          <a:prstGeom prst="wedgeRoundRectCallout">
            <a:avLst>
              <a:gd name="adj1" fmla="val -6547"/>
              <a:gd name="adj2" fmla="val 16642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Thanks!  I really like you splotches.</a:t>
            </a:r>
            <a:endParaRPr lang="en-US" dirty="0"/>
          </a:p>
        </p:txBody>
      </p:sp>
    </p:spTree>
    <p:extLst>
      <p:ext uri="{BB962C8B-B14F-4D97-AF65-F5344CB8AC3E}">
        <p14:creationId xmlns:p14="http://schemas.microsoft.com/office/powerpoint/2010/main" val="327184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8059"/>
            <a:ext cx="7886700" cy="994172"/>
          </a:xfrm>
        </p:spPr>
        <p:txBody>
          <a:bodyPr/>
          <a:lstStyle/>
          <a:p>
            <a:pPr algn="ctr"/>
            <a:r>
              <a:rPr lang="en-US" b="1" dirty="0" smtClean="0">
                <a:solidFill>
                  <a:srgbClr val="7030A0"/>
                </a:solidFill>
              </a:rPr>
              <a:t>What are my qualifications?</a:t>
            </a:r>
            <a:endParaRPr lang="en-US" b="1" dirty="0">
              <a:solidFill>
                <a:srgbClr val="7030A0"/>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3003" t="1" r="26186" b="-2960"/>
          <a:stretch/>
        </p:blipFill>
        <p:spPr>
          <a:xfrm rot="16200000">
            <a:off x="3993547" y="1381531"/>
            <a:ext cx="2625617" cy="2992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p:cNvSpPr>
            <a:spLocks noGrp="1"/>
          </p:cNvSpPr>
          <p:nvPr>
            <p:ph idx="1"/>
          </p:nvPr>
        </p:nvSpPr>
        <p:spPr>
          <a:xfrm>
            <a:off x="257175" y="2125267"/>
            <a:ext cx="8258175" cy="3364706"/>
          </a:xfrm>
        </p:spPr>
        <p:txBody>
          <a:bodyPr>
            <a:normAutofit fontScale="92500" lnSpcReduction="10000"/>
          </a:bodyPr>
          <a:lstStyle/>
          <a:p>
            <a:pPr marL="0" indent="0">
              <a:buNone/>
            </a:pPr>
            <a:endParaRPr lang="en-US" dirty="0" smtClean="0">
              <a:sym typeface="Wingdings" panose="05000000000000000000" pitchFamily="2" charset="2"/>
            </a:endParaRPr>
          </a:p>
          <a:p>
            <a:pPr marL="0" indent="0">
              <a:buNone/>
            </a:pPr>
            <a:r>
              <a:rPr lang="en-US" sz="2400" dirty="0" smtClean="0">
                <a:sym typeface="Wingdings" panose="05000000000000000000" pitchFamily="2" charset="2"/>
              </a:rPr>
              <a:t></a:t>
            </a:r>
            <a:r>
              <a:rPr lang="en-US" sz="2400" dirty="0">
                <a:sym typeface="Wingdings" panose="05000000000000000000" pitchFamily="2" charset="2"/>
              </a:rPr>
              <a:t>Bachelor’s in Fine Art</a:t>
            </a:r>
          </a:p>
          <a:p>
            <a:pPr>
              <a:buFont typeface="Wingdings" panose="05000000000000000000" pitchFamily="2" charset="2"/>
              <a:buChar char="«"/>
            </a:pPr>
            <a:r>
              <a:rPr lang="en-US" sz="2400" dirty="0">
                <a:sym typeface="Wingdings" panose="05000000000000000000" pitchFamily="2" charset="2"/>
              </a:rPr>
              <a:t>Master’s Degree in Teaching</a:t>
            </a:r>
          </a:p>
          <a:p>
            <a:pPr>
              <a:buFont typeface="Wingdings" panose="05000000000000000000" pitchFamily="2" charset="2"/>
              <a:buChar char="«"/>
            </a:pPr>
            <a:r>
              <a:rPr lang="en-US" sz="2400" dirty="0" smtClean="0">
                <a:sym typeface="Wingdings" panose="05000000000000000000" pitchFamily="2" charset="2"/>
              </a:rPr>
              <a:t>Mom </a:t>
            </a:r>
            <a:r>
              <a:rPr lang="en-US" sz="2400" dirty="0">
                <a:sym typeface="Wingdings" panose="05000000000000000000" pitchFamily="2" charset="2"/>
              </a:rPr>
              <a:t>of 3 age gap </a:t>
            </a:r>
            <a:r>
              <a:rPr lang="en-US" sz="2400" dirty="0" smtClean="0">
                <a:sym typeface="Wingdings" panose="05000000000000000000" pitchFamily="2" charset="2"/>
              </a:rPr>
              <a:t>kids</a:t>
            </a:r>
            <a:endParaRPr lang="en-US" sz="2400" dirty="0">
              <a:sym typeface="Wingdings" panose="05000000000000000000" pitchFamily="2" charset="2"/>
            </a:endParaRPr>
          </a:p>
          <a:p>
            <a:pPr>
              <a:buFont typeface="Wingdings" panose="05000000000000000000" pitchFamily="2" charset="2"/>
              <a:buChar char="«"/>
            </a:pPr>
            <a:r>
              <a:rPr lang="en-US" sz="2400" dirty="0" smtClean="0">
                <a:sym typeface="Wingdings" panose="05000000000000000000" pitchFamily="2" charset="2"/>
              </a:rPr>
              <a:t>Certified </a:t>
            </a:r>
            <a:r>
              <a:rPr lang="en-US" sz="2400" dirty="0" err="1" smtClean="0">
                <a:sym typeface="Wingdings" panose="05000000000000000000" pitchFamily="2" charset="2"/>
              </a:rPr>
              <a:t>Aromatherapist</a:t>
            </a:r>
            <a:r>
              <a:rPr lang="en-US" sz="2400" dirty="0" smtClean="0">
                <a:sym typeface="Wingdings" panose="05000000000000000000" pitchFamily="2" charset="2"/>
              </a:rPr>
              <a:t> in Training</a:t>
            </a:r>
          </a:p>
          <a:p>
            <a:pPr>
              <a:buFont typeface="Wingdings" panose="05000000000000000000" pitchFamily="2" charset="2"/>
              <a:buChar char="«"/>
            </a:pPr>
            <a:r>
              <a:rPr lang="en-US" sz="2400" dirty="0" smtClean="0">
                <a:sym typeface="Wingdings" panose="05000000000000000000" pitchFamily="2" charset="2"/>
              </a:rPr>
              <a:t>22 </a:t>
            </a:r>
            <a:r>
              <a:rPr lang="en-US" sz="2400" dirty="0" smtClean="0">
                <a:sym typeface="Wingdings" panose="05000000000000000000" pitchFamily="2" charset="2"/>
              </a:rPr>
              <a:t>years teaching Art</a:t>
            </a:r>
          </a:p>
          <a:p>
            <a:pPr>
              <a:buFont typeface="Wingdings" panose="05000000000000000000" pitchFamily="2" charset="2"/>
              <a:buChar char="«"/>
            </a:pPr>
            <a:r>
              <a:rPr lang="en-US" sz="2400" dirty="0">
                <a:sym typeface="Wingdings" panose="05000000000000000000" pitchFamily="2" charset="2"/>
              </a:rPr>
              <a:t>9</a:t>
            </a:r>
            <a:r>
              <a:rPr lang="en-US" sz="2400" baseline="30000" dirty="0" smtClean="0">
                <a:sym typeface="Wingdings" panose="05000000000000000000" pitchFamily="2" charset="2"/>
              </a:rPr>
              <a:t>th</a:t>
            </a:r>
            <a:r>
              <a:rPr lang="en-US" sz="2400" dirty="0" smtClean="0">
                <a:sym typeface="Wingdings" panose="05000000000000000000" pitchFamily="2" charset="2"/>
              </a:rPr>
              <a:t> </a:t>
            </a:r>
            <a:r>
              <a:rPr lang="en-US" sz="2400" dirty="0" smtClean="0">
                <a:sym typeface="Wingdings" panose="05000000000000000000" pitchFamily="2" charset="2"/>
              </a:rPr>
              <a:t>year at JHS</a:t>
            </a:r>
          </a:p>
          <a:p>
            <a:pPr>
              <a:buFont typeface="Wingdings" panose="05000000000000000000" pitchFamily="2" charset="2"/>
              <a:buChar char="«"/>
            </a:pPr>
            <a:r>
              <a:rPr lang="en-US" sz="3600" dirty="0" smtClean="0">
                <a:solidFill>
                  <a:srgbClr val="FF0066"/>
                </a:solidFill>
                <a:sym typeface="Wingdings" panose="05000000000000000000" pitchFamily="2" charset="2"/>
              </a:rPr>
              <a:t>Human </a:t>
            </a:r>
            <a:r>
              <a:rPr lang="en-US" sz="3600" dirty="0">
                <a:solidFill>
                  <a:srgbClr val="FF0066"/>
                </a:solidFill>
                <a:sym typeface="Wingdings" panose="05000000000000000000" pitchFamily="2" charset="2"/>
              </a:rPr>
              <a:t>Being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72553" y="3505200"/>
            <a:ext cx="281940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8889" r="2593" b="17778"/>
          <a:stretch/>
        </p:blipFill>
        <p:spPr>
          <a:xfrm>
            <a:off x="3129328" y="4275305"/>
            <a:ext cx="2890472"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3970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err="1" smtClean="0"/>
              <a:t>Yays</a:t>
            </a:r>
            <a:r>
              <a:rPr lang="en-US" u="sng" dirty="0" smtClean="0"/>
              <a:t> and Nays</a:t>
            </a:r>
            <a:r>
              <a:rPr lang="en-US" b="1" dirty="0" smtClean="0"/>
              <a:t/>
            </a:r>
            <a:br>
              <a:rPr lang="en-US" b="1" dirty="0" smtClean="0"/>
            </a:br>
            <a:r>
              <a:rPr lang="en-US" dirty="0" smtClean="0"/>
              <a:t/>
            </a:r>
            <a:br>
              <a:rPr lang="en-US" dirty="0" smtClean="0"/>
            </a:br>
            <a:r>
              <a:rPr lang="en-US" dirty="0"/>
              <a:t/>
            </a:r>
            <a:br>
              <a:rPr lang="en-US" dirty="0"/>
            </a:br>
            <a:r>
              <a:rPr lang="en-US" dirty="0" smtClean="0"/>
              <a:t>        </a:t>
            </a:r>
            <a:r>
              <a:rPr lang="en-US" dirty="0" smtClean="0">
                <a:solidFill>
                  <a:srgbClr val="FFC000"/>
                </a:solidFill>
              </a:rPr>
              <a:t>I’m looking forward to…</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a:solidFill>
                  <a:srgbClr val="00B0F0"/>
                </a:solidFill>
              </a:rPr>
              <a:t/>
            </a:r>
            <a:br>
              <a:rPr lang="en-US" dirty="0">
                <a:solidFill>
                  <a:srgbClr val="00B0F0"/>
                </a:solidFill>
              </a:rPr>
            </a:br>
            <a:r>
              <a:rPr lang="en-US" dirty="0">
                <a:solidFill>
                  <a:srgbClr val="FF00FF"/>
                </a:solidFill>
              </a:rPr>
              <a:t>I’m worried that…</a:t>
            </a:r>
          </a:p>
        </p:txBody>
      </p:sp>
      <p:pic>
        <p:nvPicPr>
          <p:cNvPr id="4098" name="Picture 2" descr="C:\Users\sgmanning\AppData\Local\Microsoft\Windows\Temporary Internet Files\Content.IE5\LJMSE7U1\MC9004344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754312"/>
            <a:ext cx="1676400" cy="157213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gmanning\AppData\Local\Microsoft\Windows\Temporary Internet Files\Content.IE5\6CGI1OES\MC9004382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05000"/>
            <a:ext cx="1901693"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097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609600"/>
            <a:ext cx="82296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1. Share with your group</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8900" dirty="0" smtClean="0"/>
              <a:t>+</a:t>
            </a:r>
            <a:r>
              <a:rPr lang="en-US" dirty="0" smtClean="0"/>
              <a:t> </a:t>
            </a:r>
            <a:br>
              <a:rPr lang="en-US" dirty="0" smtClean="0"/>
            </a:br>
            <a:r>
              <a:rPr lang="en-US" dirty="0" smtClean="0"/>
              <a:t>2. Write ONE Yay and Nay on your white board.</a:t>
            </a:r>
            <a:br>
              <a:rPr lang="en-US" dirty="0" smtClean="0"/>
            </a:br>
            <a:r>
              <a:rPr lang="en-US" dirty="0" smtClean="0"/>
              <a:t/>
            </a:r>
            <a:br>
              <a:rPr lang="en-US" dirty="0" smtClean="0"/>
            </a:br>
            <a:r>
              <a:rPr lang="en-US" dirty="0" smtClean="0"/>
              <a:t>3. Share with the class.</a:t>
            </a:r>
            <a:endParaRPr lang="en-US" dirty="0"/>
          </a:p>
        </p:txBody>
      </p:sp>
      <p:pic>
        <p:nvPicPr>
          <p:cNvPr id="7176" name="Picture 8" descr="C:\Users\sgmanning\AppData\Local\Microsoft\Windows\Temporary Internet Files\Content.IE5\X5XVKLOR\MC9003118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399" y="1295400"/>
            <a:ext cx="3350057" cy="238615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sgmanning\AppData\Local\Microsoft\Windows\Temporary Internet Files\Content.IE5\LJMSE7U1\MC9003225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295400"/>
            <a:ext cx="2876192" cy="246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53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did you come up with?</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16113846"/>
              </p:ext>
            </p:extLst>
          </p:nvPr>
        </p:nvGraphicFramePr>
        <p:xfrm>
          <a:off x="533400" y="1397000"/>
          <a:ext cx="8153400" cy="4927600"/>
        </p:xfrm>
        <a:graphic>
          <a:graphicData uri="http://schemas.openxmlformats.org/drawingml/2006/table">
            <a:tbl>
              <a:tblPr firstRow="1" bandRow="1">
                <a:tableStyleId>{93296810-A885-4BE3-A3E7-6D5BEEA58F35}</a:tableStyleId>
              </a:tblPr>
              <a:tblGrid>
                <a:gridCol w="4114800"/>
                <a:gridCol w="4038600"/>
              </a:tblGrid>
              <a:tr h="822542">
                <a:tc>
                  <a:txBody>
                    <a:bodyPr/>
                    <a:lstStyle/>
                    <a:p>
                      <a:pPr algn="ctr"/>
                      <a:r>
                        <a:rPr lang="en-US" sz="3600" dirty="0" err="1" smtClean="0"/>
                        <a:t>Yays</a:t>
                      </a:r>
                      <a:r>
                        <a:rPr lang="en-US" sz="3600" dirty="0" smtClean="0"/>
                        <a:t>!</a:t>
                      </a:r>
                      <a:endParaRPr lang="en-US" sz="3600" dirty="0"/>
                    </a:p>
                  </a:txBody>
                  <a:tcPr/>
                </a:tc>
                <a:tc>
                  <a:txBody>
                    <a:bodyPr/>
                    <a:lstStyle/>
                    <a:p>
                      <a:pPr algn="ctr"/>
                      <a:r>
                        <a:rPr lang="en-US" sz="3600" dirty="0" smtClean="0"/>
                        <a:t>Nays…</a:t>
                      </a:r>
                      <a:endParaRPr lang="en-US" sz="3600" dirty="0"/>
                    </a:p>
                  </a:txBody>
                  <a:tcPr/>
                </a:tc>
              </a:tr>
              <a:tr h="4105058">
                <a:tc>
                  <a:txBody>
                    <a:bodyPr/>
                    <a:lstStyle/>
                    <a:p>
                      <a:endParaRPr lang="en-US" sz="2400" baseline="0" dirty="0" smtClean="0"/>
                    </a:p>
                  </a:txBody>
                  <a:tcPr/>
                </a:tc>
                <a:tc>
                  <a:txBody>
                    <a:bodyPr/>
                    <a:lstStyle/>
                    <a:p>
                      <a:endParaRPr lang="en-US" sz="2400" baseline="0" dirty="0" smtClean="0"/>
                    </a:p>
                  </a:txBody>
                  <a:tcPr/>
                </a:tc>
              </a:tr>
            </a:tbl>
          </a:graphicData>
        </a:graphic>
      </p:graphicFrame>
    </p:spTree>
    <p:extLst>
      <p:ext uri="{BB962C8B-B14F-4D97-AF65-F5344CB8AC3E}">
        <p14:creationId xmlns:p14="http://schemas.microsoft.com/office/powerpoint/2010/main" val="3253894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No                  No’s</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lvl="0"/>
            <a:endParaRPr lang="en-US" dirty="0" smtClean="0">
              <a:solidFill>
                <a:srgbClr val="00CCFF"/>
              </a:solidFill>
            </a:endParaRPr>
          </a:p>
          <a:p>
            <a:pPr lvl="0"/>
            <a:r>
              <a:rPr lang="en-US" dirty="0">
                <a:solidFill>
                  <a:srgbClr val="FF0000"/>
                </a:solidFill>
              </a:rPr>
              <a:t>Banned words: </a:t>
            </a:r>
            <a:r>
              <a:rPr lang="en-US" strike="sngStrike" dirty="0">
                <a:solidFill>
                  <a:srgbClr val="FF0000"/>
                </a:solidFill>
              </a:rPr>
              <a:t>Stupid </a:t>
            </a:r>
            <a:r>
              <a:rPr lang="en-US" strike="sngStrike" dirty="0" smtClean="0">
                <a:solidFill>
                  <a:srgbClr val="FF0000"/>
                </a:solidFill>
              </a:rPr>
              <a:t>/ Shut </a:t>
            </a:r>
            <a:r>
              <a:rPr lang="en-US" strike="sngStrike" dirty="0">
                <a:solidFill>
                  <a:srgbClr val="FF0000"/>
                </a:solidFill>
              </a:rPr>
              <a:t>up</a:t>
            </a:r>
            <a:endParaRPr lang="en-US" dirty="0">
              <a:solidFill>
                <a:srgbClr val="FF0000"/>
              </a:solidFill>
            </a:endParaRPr>
          </a:p>
          <a:p>
            <a:pPr marL="0" lvl="0" indent="0">
              <a:buNone/>
            </a:pPr>
            <a:r>
              <a:rPr lang="en-US" dirty="0">
                <a:solidFill>
                  <a:srgbClr val="FF0000"/>
                </a:solidFill>
              </a:rPr>
              <a:t>    Feel free to use ‘Please be quiet’ or ‘</a:t>
            </a:r>
            <a:r>
              <a:rPr lang="en-US" dirty="0" err="1">
                <a:solidFill>
                  <a:srgbClr val="FF0000"/>
                </a:solidFill>
              </a:rPr>
              <a:t>Shushie</a:t>
            </a:r>
            <a:r>
              <a:rPr lang="en-US" dirty="0">
                <a:solidFill>
                  <a:srgbClr val="FF0000"/>
                </a:solidFill>
              </a:rPr>
              <a:t>’</a:t>
            </a:r>
            <a:r>
              <a:rPr lang="en-US" dirty="0">
                <a:solidFill>
                  <a:srgbClr val="FF0000"/>
                </a:solidFill>
                <a:sym typeface="Wingdings"/>
              </a:rPr>
              <a:t></a:t>
            </a:r>
            <a:endParaRPr lang="en-US" dirty="0">
              <a:solidFill>
                <a:srgbClr val="FF0000"/>
              </a:solidFill>
            </a:endParaRPr>
          </a:p>
          <a:p>
            <a:pPr lvl="0"/>
            <a:endParaRPr lang="en-US" dirty="0" smtClean="0">
              <a:solidFill>
                <a:srgbClr val="FF0000"/>
              </a:solidFill>
            </a:endParaRPr>
          </a:p>
          <a:p>
            <a:pPr lvl="0"/>
            <a:r>
              <a:rPr lang="en-US" dirty="0" smtClean="0">
                <a:solidFill>
                  <a:srgbClr val="FF0000"/>
                </a:solidFill>
              </a:rPr>
              <a:t>Never, EVER work on anyone else’s artwork (When I show a demo I’ll use my own paper)</a:t>
            </a:r>
          </a:p>
          <a:p>
            <a:pPr marL="0" lvl="0" indent="0">
              <a:buNone/>
            </a:pPr>
            <a:endParaRPr lang="en-US" dirty="0" smtClean="0">
              <a:solidFill>
                <a:srgbClr val="FF0000"/>
              </a:solidFill>
            </a:endParaRPr>
          </a:p>
          <a:p>
            <a:pPr lvl="0"/>
            <a:r>
              <a:rPr lang="en-US" dirty="0" smtClean="0">
                <a:solidFill>
                  <a:srgbClr val="FF0000"/>
                </a:solidFill>
              </a:rPr>
              <a:t>No put-downs tolerated.</a:t>
            </a:r>
          </a:p>
          <a:p>
            <a:pPr lvl="0"/>
            <a:endParaRPr lang="en-US" dirty="0" smtClean="0">
              <a:solidFill>
                <a:srgbClr val="FF0000"/>
              </a:solidFill>
            </a:endParaRPr>
          </a:p>
          <a:p>
            <a:pPr lvl="0">
              <a:buNone/>
            </a:pPr>
            <a:endParaRPr lang="en-US" strike="sngStrike" dirty="0" smtClean="0">
              <a:solidFill>
                <a:srgbClr val="00CCFF"/>
              </a:solidFill>
            </a:endParaRPr>
          </a:p>
        </p:txBody>
      </p:sp>
      <p:pic>
        <p:nvPicPr>
          <p:cNvPr id="8194" name="Picture 2" descr="C:\Users\sgmanning\AppData\Local\Microsoft\Windows\Temporary Internet Files\Content.IE5\6CGI1OES\MC9000301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08768"/>
            <a:ext cx="1630375" cy="16504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What Are ‘Mistakes’?!</a:t>
            </a:r>
            <a:endParaRPr lang="en-US" b="1" u="sng"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a:t>When we make what we first think is a ‘mistake’, we </a:t>
            </a:r>
            <a:r>
              <a:rPr lang="en-US" dirty="0" smtClean="0"/>
              <a:t>won’t ‘beat </a:t>
            </a:r>
            <a:r>
              <a:rPr lang="en-US" dirty="0"/>
              <a:t>ourselves up’ or put ourselves </a:t>
            </a:r>
            <a:r>
              <a:rPr lang="en-US" dirty="0" smtClean="0"/>
              <a:t>down.   Not even </a:t>
            </a:r>
            <a:r>
              <a:rPr lang="en-US" dirty="0"/>
              <a:t>sarcastically. </a:t>
            </a:r>
            <a:endParaRPr lang="en-US" dirty="0" smtClean="0">
              <a:solidFill>
                <a:srgbClr val="FF0000"/>
              </a:solidFill>
            </a:endParaRPr>
          </a:p>
          <a:p>
            <a:r>
              <a:rPr lang="en-US" dirty="0" smtClean="0">
                <a:solidFill>
                  <a:srgbClr val="FF0000"/>
                </a:solidFill>
              </a:rPr>
              <a:t>“Anyone who has never made a mistake has never tried anything new”. –Albert Einstein</a:t>
            </a:r>
          </a:p>
          <a:p>
            <a:endParaRPr lang="en-US" dirty="0" smtClean="0">
              <a:solidFill>
                <a:srgbClr val="FF0000"/>
              </a:solidFill>
            </a:endParaRPr>
          </a:p>
          <a:p>
            <a:r>
              <a:rPr lang="en-US" dirty="0" smtClean="0">
                <a:solidFill>
                  <a:srgbClr val="FF0000"/>
                </a:solidFill>
              </a:rPr>
              <a:t>“That’s so crazy, it just might work!”</a:t>
            </a:r>
          </a:p>
          <a:p>
            <a:endParaRPr lang="en-US" dirty="0" smtClean="0">
              <a:solidFill>
                <a:srgbClr val="FF0000"/>
              </a:solidFill>
            </a:endParaRPr>
          </a:p>
          <a:p>
            <a:r>
              <a:rPr lang="en-US" dirty="0" smtClean="0">
                <a:solidFill>
                  <a:srgbClr val="FF0000"/>
                </a:solidFill>
              </a:rPr>
              <a:t>“Always make new mistakes.”  -Esther Dyson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CC00"/>
                </a:solidFill>
              </a:rPr>
              <a:t>Clean Up</a:t>
            </a:r>
            <a:r>
              <a:rPr lang="en-US" b="1" dirty="0" smtClean="0">
                <a:solidFill>
                  <a:srgbClr val="00CC00"/>
                </a:solidFill>
              </a:rPr>
              <a:t> </a:t>
            </a:r>
            <a:endParaRPr lang="en-US" b="1" u="sng" dirty="0">
              <a:solidFill>
                <a:srgbClr val="00CC00"/>
              </a:solidFill>
            </a:endParaRPr>
          </a:p>
        </p:txBody>
      </p:sp>
      <p:sp>
        <p:nvSpPr>
          <p:cNvPr id="3" name="Content Placeholder 2"/>
          <p:cNvSpPr>
            <a:spLocks noGrp="1"/>
          </p:cNvSpPr>
          <p:nvPr>
            <p:ph sz="half" idx="1"/>
          </p:nvPr>
        </p:nvSpPr>
        <p:spPr>
          <a:xfrm>
            <a:off x="457200" y="1600200"/>
            <a:ext cx="8229600" cy="4525963"/>
          </a:xfrm>
        </p:spPr>
        <p:txBody>
          <a:bodyPr/>
          <a:lstStyle/>
          <a:p>
            <a:pPr lvl="0"/>
            <a:r>
              <a:rPr lang="en-US" dirty="0" smtClean="0">
                <a:solidFill>
                  <a:srgbClr val="00B0F0"/>
                </a:solidFill>
              </a:rPr>
              <a:t>Put materials back (check the floor, too!)</a:t>
            </a:r>
          </a:p>
          <a:p>
            <a:pPr lvl="0"/>
            <a:endParaRPr lang="en-US" dirty="0">
              <a:solidFill>
                <a:srgbClr val="00B0F0"/>
              </a:solidFill>
            </a:endParaRPr>
          </a:p>
          <a:p>
            <a:pPr lvl="0"/>
            <a:r>
              <a:rPr lang="en-US" dirty="0" smtClean="0">
                <a:solidFill>
                  <a:srgbClr val="00B0F0"/>
                </a:solidFill>
              </a:rPr>
              <a:t>Wipe off your table.  </a:t>
            </a:r>
          </a:p>
          <a:p>
            <a:pPr marL="0" lvl="0" indent="0">
              <a:buNone/>
            </a:pPr>
            <a:endParaRPr lang="en-US" dirty="0" smtClean="0">
              <a:solidFill>
                <a:srgbClr val="00B0F0"/>
              </a:solidFill>
            </a:endParaRPr>
          </a:p>
          <a:p>
            <a:pPr lvl="0"/>
            <a:r>
              <a:rPr lang="en-US" dirty="0" smtClean="0">
                <a:solidFill>
                  <a:srgbClr val="00B0F0"/>
                </a:solidFill>
              </a:rPr>
              <a:t>Your help cleaning up thoroughly helps everyone leave on time.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smtClean="0">
                <a:solidFill>
                  <a:srgbClr val="CC00CC"/>
                </a:solidFill>
              </a:rPr>
              <a:t>DISMISSAL</a:t>
            </a:r>
            <a:endParaRPr lang="en-US" b="1" u="sng" dirty="0">
              <a:solidFill>
                <a:srgbClr val="CC00CC"/>
              </a:solidFill>
            </a:endParaRPr>
          </a:p>
        </p:txBody>
      </p:sp>
      <p:sp>
        <p:nvSpPr>
          <p:cNvPr id="5" name="Content Placeholder 4"/>
          <p:cNvSpPr>
            <a:spLocks noGrp="1"/>
          </p:cNvSpPr>
          <p:nvPr>
            <p:ph idx="1"/>
          </p:nvPr>
        </p:nvSpPr>
        <p:spPr/>
        <p:txBody>
          <a:bodyPr>
            <a:normAutofit/>
          </a:bodyPr>
          <a:lstStyle/>
          <a:p>
            <a:pPr lvl="0"/>
            <a:r>
              <a:rPr lang="en-US" dirty="0" smtClean="0">
                <a:solidFill>
                  <a:srgbClr val="7030A0"/>
                </a:solidFill>
              </a:rPr>
              <a:t>You will be dismissed by </a:t>
            </a:r>
            <a:r>
              <a:rPr lang="en-US" dirty="0" smtClean="0">
                <a:solidFill>
                  <a:srgbClr val="7030A0"/>
                </a:solidFill>
              </a:rPr>
              <a:t>Ms</a:t>
            </a:r>
            <a:r>
              <a:rPr lang="en-US" dirty="0" smtClean="0">
                <a:solidFill>
                  <a:srgbClr val="7030A0"/>
                </a:solidFill>
              </a:rPr>
              <a:t>. Manning, not the bell. </a:t>
            </a:r>
          </a:p>
          <a:p>
            <a:pPr marL="0" lvl="0" indent="0">
              <a:buNone/>
            </a:pPr>
            <a:endParaRPr lang="en-US" dirty="0" smtClean="0">
              <a:solidFill>
                <a:srgbClr val="7030A0"/>
              </a:solidFill>
            </a:endParaRPr>
          </a:p>
          <a:p>
            <a:pPr lvl="0"/>
            <a:r>
              <a:rPr lang="en-US" dirty="0" smtClean="0">
                <a:solidFill>
                  <a:srgbClr val="7030A0"/>
                </a:solidFill>
              </a:rPr>
              <a:t>Tables that are </a:t>
            </a:r>
            <a:r>
              <a:rPr lang="en-US" b="1" dirty="0" smtClean="0">
                <a:solidFill>
                  <a:srgbClr val="7030A0"/>
                </a:solidFill>
              </a:rPr>
              <a:t>clean, clear, and quiet </a:t>
            </a:r>
            <a:r>
              <a:rPr lang="en-US" dirty="0" smtClean="0">
                <a:solidFill>
                  <a:srgbClr val="7030A0"/>
                </a:solidFill>
              </a:rPr>
              <a:t>will be dismissed first</a:t>
            </a:r>
          </a:p>
          <a:p>
            <a:pPr lvl="0">
              <a:buNone/>
            </a:pPr>
            <a:endParaRPr lang="en-US" dirty="0" smtClean="0">
              <a:solidFill>
                <a:srgbClr val="7030A0"/>
              </a:solidFill>
            </a:endParaRPr>
          </a:p>
          <a:p>
            <a:pPr lvl="0"/>
            <a:r>
              <a:rPr lang="en-US" dirty="0" smtClean="0">
                <a:solidFill>
                  <a:srgbClr val="7030A0"/>
                </a:solidFill>
              </a:rPr>
              <a:t>Last class of the day?  Put stools up, please!</a:t>
            </a:r>
          </a:p>
          <a:p>
            <a:pPr lvl="0">
              <a:buNone/>
            </a:pPr>
            <a:endParaRPr lang="en-US" dirty="0"/>
          </a:p>
          <a:p>
            <a:pPr lv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smtClean="0"/>
          </a:p>
          <a:p>
            <a:pPr algn="ctr">
              <a:buNone/>
            </a:pPr>
            <a:r>
              <a:rPr lang="en-US" sz="9600" b="1" dirty="0" smtClean="0">
                <a:solidFill>
                  <a:srgbClr val="FFC000"/>
                </a:solidFill>
              </a:rPr>
              <a:t>Any Questions?</a:t>
            </a:r>
            <a:endParaRPr lang="en-US" sz="96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CC00"/>
                </a:solidFill>
              </a:rPr>
              <a:t>For the Rest of This Class…</a:t>
            </a:r>
            <a:endParaRPr lang="en-US" dirty="0">
              <a:solidFill>
                <a:srgbClr val="00CC00"/>
              </a:solidFill>
            </a:endParaRPr>
          </a:p>
        </p:txBody>
      </p:sp>
      <p:sp>
        <p:nvSpPr>
          <p:cNvPr id="3" name="Content Placeholder 2"/>
          <p:cNvSpPr>
            <a:spLocks noGrp="1"/>
          </p:cNvSpPr>
          <p:nvPr>
            <p:ph idx="1"/>
          </p:nvPr>
        </p:nvSpPr>
        <p:spPr/>
        <p:txBody>
          <a:bodyPr>
            <a:normAutofit/>
          </a:bodyPr>
          <a:lstStyle/>
          <a:p>
            <a:r>
              <a:rPr lang="en-US" dirty="0" smtClean="0"/>
              <a:t>Continue working silently on </a:t>
            </a:r>
            <a:r>
              <a:rPr lang="en-US" dirty="0" smtClean="0"/>
              <a:t>first project (if </a:t>
            </a:r>
            <a:r>
              <a:rPr lang="en-US" dirty="0" smtClean="0"/>
              <a:t>there’s time!)</a:t>
            </a:r>
          </a:p>
          <a:p>
            <a:endParaRPr lang="en-US" dirty="0" smtClean="0"/>
          </a:p>
          <a:p>
            <a:r>
              <a:rPr lang="en-US" dirty="0" smtClean="0"/>
              <a:t>Stack up all work by table, then row.</a:t>
            </a:r>
          </a:p>
          <a:p>
            <a:endParaRPr lang="en-US" dirty="0" smtClean="0"/>
          </a:p>
          <a:p>
            <a:r>
              <a:rPr lang="en-US" dirty="0" smtClean="0"/>
              <a:t>One person will volunteer to put everything away 2 minutes before class ends (I’ll give you a reminder announcement).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up!</a:t>
            </a:r>
            <a:endParaRPr lang="en-US" dirty="0"/>
          </a:p>
        </p:txBody>
      </p:sp>
      <p:sp>
        <p:nvSpPr>
          <p:cNvPr id="3" name="Content Placeholder 2"/>
          <p:cNvSpPr>
            <a:spLocks noGrp="1"/>
          </p:cNvSpPr>
          <p:nvPr>
            <p:ph idx="1"/>
          </p:nvPr>
        </p:nvSpPr>
        <p:spPr/>
        <p:txBody>
          <a:bodyPr/>
          <a:lstStyle/>
          <a:p>
            <a:r>
              <a:rPr lang="en-US" dirty="0" smtClean="0"/>
              <a:t>Stack up all art / folders from your table and pass them over to the sink-side tables.</a:t>
            </a:r>
          </a:p>
          <a:p>
            <a:endParaRPr lang="en-US" dirty="0" smtClean="0"/>
          </a:p>
          <a:p>
            <a:r>
              <a:rPr lang="en-US" dirty="0" smtClean="0"/>
              <a:t>The person wearing blue at your table will puts their row’s stack in the back!</a:t>
            </a:r>
          </a:p>
          <a:p>
            <a:endParaRPr lang="en-US" dirty="0"/>
          </a:p>
          <a:p>
            <a:r>
              <a:rPr lang="en-US" dirty="0" smtClean="0"/>
              <a:t>The person wearing white at your table will return the bins to their place under the sink.</a:t>
            </a:r>
            <a:endParaRPr lang="en-US" dirty="0"/>
          </a:p>
        </p:txBody>
      </p:sp>
    </p:spTree>
    <p:extLst>
      <p:ext uri="{BB962C8B-B14F-4D97-AF65-F5344CB8AC3E}">
        <p14:creationId xmlns:p14="http://schemas.microsoft.com/office/powerpoint/2010/main" val="78587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7030A0"/>
                </a:solidFill>
              </a:rPr>
              <a:t>THE BELL  </a:t>
            </a:r>
            <a:endParaRPr lang="en-US" b="1" u="sng" dirty="0">
              <a:solidFill>
                <a:srgbClr val="7030A0"/>
              </a:solidFill>
            </a:endParaRPr>
          </a:p>
        </p:txBody>
      </p:sp>
      <p:sp>
        <p:nvSpPr>
          <p:cNvPr id="3" name="Content Placeholder 2"/>
          <p:cNvSpPr>
            <a:spLocks noGrp="1"/>
          </p:cNvSpPr>
          <p:nvPr>
            <p:ph idx="1"/>
          </p:nvPr>
        </p:nvSpPr>
        <p:spPr>
          <a:xfrm>
            <a:off x="381000" y="1295400"/>
            <a:ext cx="8229600" cy="4525963"/>
          </a:xfrm>
        </p:spPr>
        <p:txBody>
          <a:bodyPr/>
          <a:lstStyle/>
          <a:p>
            <a:pPr algn="ctr">
              <a:buNone/>
            </a:pPr>
            <a:r>
              <a:rPr lang="en-US" dirty="0" smtClean="0"/>
              <a:t>Be in your seat </a:t>
            </a:r>
            <a:r>
              <a:rPr lang="en-US" i="1" dirty="0" smtClean="0"/>
              <a:t>before</a:t>
            </a:r>
            <a:r>
              <a:rPr lang="en-US" dirty="0" smtClean="0"/>
              <a:t> the bell rings.</a:t>
            </a:r>
          </a:p>
          <a:p>
            <a:pPr algn="ctr">
              <a:buNone/>
            </a:pPr>
            <a:endParaRPr lang="en-US" dirty="0" smtClean="0"/>
          </a:p>
          <a:p>
            <a:pPr algn="ctr">
              <a:buNone/>
            </a:pPr>
            <a:r>
              <a:rPr lang="en-US" sz="8000" dirty="0" smtClean="0"/>
              <a:t>= </a:t>
            </a:r>
            <a:endParaRPr lang="en-US" sz="8000" dirty="0"/>
          </a:p>
        </p:txBody>
      </p:sp>
      <p:pic>
        <p:nvPicPr>
          <p:cNvPr id="6" name="Picture 2" descr="C:\Users\sgmanning\AppData\Local\Microsoft\Windows\Temporary Internet Files\Content.IE5\E8HHMUXP\MC9000555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252" y="2209800"/>
            <a:ext cx="1676400" cy="2997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gmanning\AppData\Local\Microsoft\Windows\Temporary Internet Files\Content.IE5\LJMSE7U1\MC90029551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20686"/>
            <a:ext cx="3063844" cy="305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04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Last year’s poster project:</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673648" y="1074663"/>
            <a:ext cx="4154686" cy="5539582"/>
          </a:xfrm>
        </p:spPr>
      </p:pic>
      <p:sp>
        <p:nvSpPr>
          <p:cNvPr id="7" name="Oval Callout 6"/>
          <p:cNvSpPr/>
          <p:nvPr/>
        </p:nvSpPr>
        <p:spPr>
          <a:xfrm>
            <a:off x="609600" y="1295400"/>
            <a:ext cx="2387601" cy="1382483"/>
          </a:xfrm>
          <a:prstGeom prst="wedgeEllipseCallout">
            <a:avLst>
              <a:gd name="adj1" fmla="val 49605"/>
              <a:gd name="adj2" fmla="val 7591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Hey!  I liked making this cool poster with my friends in art class!</a:t>
            </a:r>
            <a:endParaRPr lang="en-US" dirty="0"/>
          </a:p>
        </p:txBody>
      </p:sp>
      <p:sp>
        <p:nvSpPr>
          <p:cNvPr id="8" name="Oval Callout 7"/>
          <p:cNvSpPr/>
          <p:nvPr/>
        </p:nvSpPr>
        <p:spPr>
          <a:xfrm>
            <a:off x="4637314" y="1295400"/>
            <a:ext cx="3592286" cy="674909"/>
          </a:xfrm>
          <a:prstGeom prst="wedgeEllipseCallout">
            <a:avLst>
              <a:gd name="adj1" fmla="val -25483"/>
              <a:gd name="adj2" fmla="val 991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It was fun to work together! </a:t>
            </a:r>
            <a:endParaRPr lang="en-US" dirty="0"/>
          </a:p>
        </p:txBody>
      </p:sp>
      <p:sp>
        <p:nvSpPr>
          <p:cNvPr id="9" name="Oval Callout 8"/>
          <p:cNvSpPr/>
          <p:nvPr/>
        </p:nvSpPr>
        <p:spPr>
          <a:xfrm>
            <a:off x="6912429" y="2667000"/>
            <a:ext cx="1908629" cy="1447800"/>
          </a:xfrm>
          <a:prstGeom prst="wedgeEllipseCallout">
            <a:avLst>
              <a:gd name="adj1" fmla="val -77062"/>
              <a:gd name="adj2" fmla="val -665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Yup.</a:t>
            </a:r>
            <a:endParaRPr lang="en-US" dirty="0"/>
          </a:p>
        </p:txBody>
      </p:sp>
      <p:pic>
        <p:nvPicPr>
          <p:cNvPr id="2050" name="Picture 2" descr="C:\Users\sgmanning\AppData\Local\Microsoft\Windows\Temporary Internet Files\Content.IE5\S62J95X5\cheese_clk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70" y="4237832"/>
            <a:ext cx="1432930" cy="82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197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So….what’s our first project?</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r="-146" b="12251"/>
          <a:stretch/>
        </p:blipFill>
        <p:spPr>
          <a:xfrm>
            <a:off x="1634671" y="2080982"/>
            <a:ext cx="6043386" cy="3971475"/>
          </a:xfrm>
          <a:prstGeom prst="rect">
            <a:avLst/>
          </a:prstGeom>
          <a:ln w="88900" cap="sq" cmpd="thickThin">
            <a:solidFill>
              <a:srgbClr val="000000"/>
            </a:solidFill>
            <a:prstDash val="solid"/>
            <a:miter lim="800000"/>
          </a:ln>
          <a:effectLst>
            <a:innerShdw blurRad="76200">
              <a:srgbClr val="000000"/>
            </a:innerShdw>
          </a:effectLst>
        </p:spPr>
      </p:pic>
      <p:sp>
        <p:nvSpPr>
          <p:cNvPr id="7" name="Oval Callout 6"/>
          <p:cNvSpPr/>
          <p:nvPr/>
        </p:nvSpPr>
        <p:spPr>
          <a:xfrm>
            <a:off x="228600" y="1116690"/>
            <a:ext cx="2986315" cy="1242785"/>
          </a:xfrm>
          <a:prstGeom prst="wedgeEllipseCallout">
            <a:avLst>
              <a:gd name="adj1" fmla="val 22988"/>
              <a:gd name="adj2" fmla="val 12016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What will we make first after all of this talking stuff?</a:t>
            </a:r>
            <a:endParaRPr lang="en-US" dirty="0"/>
          </a:p>
        </p:txBody>
      </p:sp>
      <p:sp>
        <p:nvSpPr>
          <p:cNvPr id="8" name="Oval Callout 7"/>
          <p:cNvSpPr/>
          <p:nvPr/>
        </p:nvSpPr>
        <p:spPr>
          <a:xfrm>
            <a:off x="3733800" y="1435098"/>
            <a:ext cx="3204029" cy="885371"/>
          </a:xfrm>
          <a:prstGeom prst="wedgeEllipseCallout">
            <a:avLst>
              <a:gd name="adj1" fmla="val -28201"/>
              <a:gd name="adj2" fmla="val 16640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We’ll make our art folders.</a:t>
            </a:r>
            <a:endParaRPr lang="en-US" dirty="0"/>
          </a:p>
        </p:txBody>
      </p:sp>
      <p:sp>
        <p:nvSpPr>
          <p:cNvPr id="9" name="Oval Callout 8"/>
          <p:cNvSpPr/>
          <p:nvPr/>
        </p:nvSpPr>
        <p:spPr>
          <a:xfrm>
            <a:off x="6912429" y="2667000"/>
            <a:ext cx="1908629" cy="885371"/>
          </a:xfrm>
          <a:prstGeom prst="wedgeEllipseCallout">
            <a:avLst>
              <a:gd name="adj1" fmla="val -78584"/>
              <a:gd name="adj2" fmla="val 6476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t>Whoo</a:t>
            </a:r>
            <a:r>
              <a:rPr lang="en-US" dirty="0" smtClean="0"/>
              <a:t> </a:t>
            </a:r>
            <a:r>
              <a:rPr lang="en-US" dirty="0" err="1" smtClean="0"/>
              <a:t>hoo</a:t>
            </a:r>
            <a:r>
              <a:rPr lang="en-US" dirty="0" smtClean="0"/>
              <a:t>!</a:t>
            </a:r>
            <a:endParaRPr lang="en-US" dirty="0"/>
          </a:p>
        </p:txBody>
      </p:sp>
    </p:spTree>
    <p:extLst>
      <p:ext uri="{BB962C8B-B14F-4D97-AF65-F5344CB8AC3E}">
        <p14:creationId xmlns:p14="http://schemas.microsoft.com/office/powerpoint/2010/main" val="713687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beautiful day!</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219200"/>
            <a:ext cx="5447723" cy="5395592"/>
          </a:xfrm>
        </p:spPr>
      </p:pic>
    </p:spTree>
    <p:extLst>
      <p:ext uri="{BB962C8B-B14F-4D97-AF65-F5344CB8AC3E}">
        <p14:creationId xmlns:p14="http://schemas.microsoft.com/office/powerpoint/2010/main" val="672352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7030A0"/>
                </a:solidFill>
              </a:rPr>
              <a:t>Getting into the Classroom…</a:t>
            </a:r>
            <a:endParaRPr lang="en-US" b="1" u="sng" dirty="0">
              <a:solidFill>
                <a:srgbClr val="7030A0"/>
              </a:solidFill>
            </a:endParaRPr>
          </a:p>
        </p:txBody>
      </p:sp>
      <p:sp>
        <p:nvSpPr>
          <p:cNvPr id="3" name="Content Placeholder 2"/>
          <p:cNvSpPr>
            <a:spLocks noGrp="1"/>
          </p:cNvSpPr>
          <p:nvPr>
            <p:ph idx="1"/>
          </p:nvPr>
        </p:nvSpPr>
        <p:spPr>
          <a:xfrm>
            <a:off x="381000" y="1371600"/>
            <a:ext cx="8229600" cy="4525963"/>
          </a:xfrm>
        </p:spPr>
        <p:txBody>
          <a:bodyPr>
            <a:normAutofit fontScale="85000" lnSpcReduction="20000"/>
          </a:bodyPr>
          <a:lstStyle/>
          <a:p>
            <a:pPr lvl="0"/>
            <a:r>
              <a:rPr lang="en-US" dirty="0" smtClean="0">
                <a:solidFill>
                  <a:srgbClr val="CC00CC"/>
                </a:solidFill>
              </a:rPr>
              <a:t>Come in </a:t>
            </a:r>
            <a:r>
              <a:rPr lang="en-US" dirty="0" smtClean="0">
                <a:solidFill>
                  <a:srgbClr val="7030A0"/>
                </a:solidFill>
              </a:rPr>
              <a:t>quietly</a:t>
            </a:r>
            <a:r>
              <a:rPr lang="en-US" dirty="0" smtClean="0">
                <a:solidFill>
                  <a:srgbClr val="CC00CC"/>
                </a:solidFill>
              </a:rPr>
              <a:t>.  If you’re loud, you’ll be sent out.  If it makes you late, you get a JUG.</a:t>
            </a:r>
          </a:p>
          <a:p>
            <a:pPr lvl="0"/>
            <a:r>
              <a:rPr lang="en-US" dirty="0" smtClean="0">
                <a:solidFill>
                  <a:srgbClr val="CC00CC"/>
                </a:solidFill>
              </a:rPr>
              <a:t>Put backpacks in hallway cubbies</a:t>
            </a:r>
            <a:r>
              <a:rPr lang="en-US" i="0" dirty="0" smtClean="0">
                <a:solidFill>
                  <a:srgbClr val="CC00CC"/>
                </a:solidFill>
              </a:rPr>
              <a:t>, not </a:t>
            </a:r>
            <a:r>
              <a:rPr lang="en-US" dirty="0" smtClean="0">
                <a:solidFill>
                  <a:srgbClr val="CC00CC"/>
                </a:solidFill>
              </a:rPr>
              <a:t>in the room</a:t>
            </a:r>
            <a:r>
              <a:rPr lang="en-US" i="0" dirty="0" smtClean="0">
                <a:solidFill>
                  <a:srgbClr val="CC00CC"/>
                </a:solidFill>
              </a:rPr>
              <a:t>.</a:t>
            </a:r>
          </a:p>
          <a:p>
            <a:pPr lvl="0"/>
            <a:endParaRPr lang="en-US" dirty="0">
              <a:solidFill>
                <a:srgbClr val="CC00CC"/>
              </a:solidFill>
            </a:endParaRPr>
          </a:p>
          <a:p>
            <a:pPr lvl="0"/>
            <a:endParaRPr lang="en-US" dirty="0" smtClean="0">
              <a:solidFill>
                <a:srgbClr val="CC00CC"/>
              </a:solidFill>
            </a:endParaRPr>
          </a:p>
          <a:p>
            <a:pPr marL="0" lvl="0" indent="0">
              <a:buNone/>
            </a:pPr>
            <a:endParaRPr lang="en-US" dirty="0" smtClean="0">
              <a:solidFill>
                <a:srgbClr val="CC00CC"/>
              </a:solidFill>
            </a:endParaRPr>
          </a:p>
          <a:p>
            <a:pPr marL="0" lvl="0" indent="0">
              <a:buNone/>
            </a:pPr>
            <a:endParaRPr lang="en-US" dirty="0" smtClean="0">
              <a:solidFill>
                <a:srgbClr val="CC00CC"/>
              </a:solidFill>
            </a:endParaRPr>
          </a:p>
          <a:p>
            <a:pPr marL="0" lvl="0" indent="0">
              <a:buNone/>
            </a:pPr>
            <a:endParaRPr lang="en-US" dirty="0" smtClean="0">
              <a:solidFill>
                <a:srgbClr val="CC00CC"/>
              </a:solidFill>
            </a:endParaRPr>
          </a:p>
          <a:p>
            <a:pPr marL="0" lvl="0" indent="0">
              <a:buNone/>
            </a:pPr>
            <a:endParaRPr lang="en-US" dirty="0" smtClean="0">
              <a:solidFill>
                <a:srgbClr val="CC00CC"/>
              </a:solidFill>
            </a:endParaRPr>
          </a:p>
          <a:p>
            <a:pPr lvl="0"/>
            <a:r>
              <a:rPr lang="en-US" dirty="0" smtClean="0">
                <a:solidFill>
                  <a:srgbClr val="7030A0"/>
                </a:solidFill>
              </a:rPr>
              <a:t>Bring your iPad and any valuables into the room and put on side counter</a:t>
            </a:r>
            <a:r>
              <a:rPr lang="en-US" dirty="0" smtClean="0">
                <a:solidFill>
                  <a:srgbClr val="CC00CC"/>
                </a:solidFill>
              </a:rPr>
              <a:t>.</a:t>
            </a:r>
            <a:endParaRPr lang="en-US" dirty="0"/>
          </a:p>
        </p:txBody>
      </p:sp>
      <p:pic>
        <p:nvPicPr>
          <p:cNvPr id="2051" name="Picture 3" descr="C:\Users\sgmanning\AppData\Local\Microsoft\Windows\Temporary Internet Files\Content.IE5\6CGI1OES\MP90042441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375"/>
          <a:stretch/>
        </p:blipFill>
        <p:spPr bwMode="auto">
          <a:xfrm>
            <a:off x="3311127" y="2476422"/>
            <a:ext cx="2521748" cy="24627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gmanning\AppData\Local\Microsoft\Windows\Temporary Internet Files\Content.IE5\E8HHMUXP\MC9002090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8757" y="3555463"/>
            <a:ext cx="1082843" cy="1209874"/>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5651665" y="2455385"/>
            <a:ext cx="2590800" cy="1143000"/>
          </a:xfrm>
          <a:prstGeom prst="wedgeEllipseCallout">
            <a:avLst>
              <a:gd name="adj1" fmla="val -56585"/>
              <a:gd name="adj2" fmla="val 8847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I need to be out in the hallway cubbies!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FF0000"/>
                </a:solidFill>
              </a:rPr>
              <a:t>Where am I expected to sit?</a:t>
            </a:r>
            <a:endParaRPr lang="en-US" b="1" u="sng"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99805707"/>
              </p:ext>
            </p:extLst>
          </p:nvPr>
        </p:nvGraphicFramePr>
        <p:xfrm>
          <a:off x="457200" y="1524000"/>
          <a:ext cx="8229600" cy="2565202"/>
        </p:xfrm>
        <a:graphic>
          <a:graphicData uri="http://schemas.openxmlformats.org/drawingml/2006/table">
            <a:tbl>
              <a:tblPr firstRow="1" bandRow="1">
                <a:tableStyleId>{91EBBBCC-DAD2-459C-BE2E-F6DE35CF9A28}</a:tableStyleId>
              </a:tblPr>
              <a:tblGrid>
                <a:gridCol w="1164566"/>
                <a:gridCol w="1164566"/>
                <a:gridCol w="1475117"/>
                <a:gridCol w="1164566"/>
                <a:gridCol w="3260785"/>
              </a:tblGrid>
              <a:tr h="416362">
                <a:tc>
                  <a:txBody>
                    <a:bodyPr/>
                    <a:lstStyle/>
                    <a:p>
                      <a:pPr algn="ctr"/>
                      <a:r>
                        <a:rPr lang="en-US" dirty="0" smtClean="0"/>
                        <a:t>Monday</a:t>
                      </a:r>
                      <a:endParaRPr lang="en-US" dirty="0"/>
                    </a:p>
                  </a:txBody>
                  <a:tcPr>
                    <a:solidFill>
                      <a:srgbClr val="D82E6B"/>
                    </a:solidFill>
                  </a:tcPr>
                </a:tc>
                <a:tc>
                  <a:txBody>
                    <a:bodyPr/>
                    <a:lstStyle/>
                    <a:p>
                      <a:pPr algn="ctr"/>
                      <a:r>
                        <a:rPr lang="en-US" dirty="0" smtClean="0"/>
                        <a:t>Tuesday</a:t>
                      </a:r>
                      <a:endParaRPr lang="en-US" dirty="0"/>
                    </a:p>
                  </a:txBody>
                  <a:tcPr>
                    <a:solidFill>
                      <a:srgbClr val="D82E6B"/>
                    </a:solidFill>
                  </a:tcPr>
                </a:tc>
                <a:tc>
                  <a:txBody>
                    <a:bodyPr/>
                    <a:lstStyle/>
                    <a:p>
                      <a:pPr algn="ctr"/>
                      <a:r>
                        <a:rPr lang="en-US" dirty="0" smtClean="0"/>
                        <a:t>Wednesday</a:t>
                      </a:r>
                      <a:endParaRPr lang="en-US" dirty="0"/>
                    </a:p>
                  </a:txBody>
                  <a:tcPr>
                    <a:solidFill>
                      <a:srgbClr val="D82E6B"/>
                    </a:solidFill>
                  </a:tcPr>
                </a:tc>
                <a:tc>
                  <a:txBody>
                    <a:bodyPr/>
                    <a:lstStyle/>
                    <a:p>
                      <a:pPr algn="ctr"/>
                      <a:r>
                        <a:rPr lang="en-US" dirty="0" smtClean="0"/>
                        <a:t>Thursday</a:t>
                      </a:r>
                      <a:endParaRPr lang="en-US" dirty="0"/>
                    </a:p>
                  </a:txBody>
                  <a:tcPr>
                    <a:solidFill>
                      <a:srgbClr val="D82E6B"/>
                    </a:solidFill>
                  </a:tcPr>
                </a:tc>
                <a:tc>
                  <a:txBody>
                    <a:bodyPr/>
                    <a:lstStyle/>
                    <a:p>
                      <a:pPr algn="ctr"/>
                      <a:r>
                        <a:rPr lang="en-US" dirty="0" smtClean="0"/>
                        <a:t>Some Fridays</a:t>
                      </a:r>
                      <a:endParaRPr lang="en-US" dirty="0"/>
                    </a:p>
                  </a:txBody>
                  <a:tcPr>
                    <a:solidFill>
                      <a:srgbClr val="D82E6B"/>
                    </a:solidFill>
                  </a:tcPr>
                </a:tc>
              </a:tr>
              <a:tr h="1488638">
                <a:tc gridSpan="4">
                  <a:txBody>
                    <a:bodyPr/>
                    <a:lstStyle/>
                    <a:p>
                      <a:pPr algn="ctr"/>
                      <a:endParaRPr lang="en-US" sz="300" b="1" dirty="0" smtClean="0"/>
                    </a:p>
                    <a:p>
                      <a:pPr algn="ctr"/>
                      <a:r>
                        <a:rPr lang="en-US" b="1" dirty="0" smtClean="0"/>
                        <a:t>Assigned seats </a:t>
                      </a:r>
                    </a:p>
                    <a:p>
                      <a:pPr algn="ctr"/>
                      <a:r>
                        <a:rPr lang="en-US" b="1" dirty="0" smtClean="0"/>
                        <a:t>Individual </a:t>
                      </a:r>
                      <a:r>
                        <a:rPr lang="en-US" b="1" baseline="0" dirty="0" smtClean="0"/>
                        <a:t>art projects, techniques.</a:t>
                      </a:r>
                    </a:p>
                    <a:p>
                      <a:pPr algn="ctr"/>
                      <a:r>
                        <a:rPr lang="en-US" b="1" baseline="0" dirty="0" smtClean="0"/>
                        <a:t>Silent working.</a:t>
                      </a:r>
                    </a:p>
                    <a:p>
                      <a:pPr algn="ctr"/>
                      <a:endParaRPr lang="en-US" b="1" dirty="0"/>
                    </a:p>
                  </a:txBody>
                  <a:tcPr>
                    <a:gradFill>
                      <a:gsLst>
                        <a:gs pos="0">
                          <a:srgbClr val="FFF200"/>
                        </a:gs>
                        <a:gs pos="86000">
                          <a:srgbClr val="FF7A00"/>
                        </a:gs>
                        <a:gs pos="95000">
                          <a:srgbClr val="FF0300"/>
                        </a:gs>
                      </a:gsLst>
                      <a:lin ang="5400000" scaled="0"/>
                    </a:gra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900" b="1" dirty="0" smtClean="0"/>
                    </a:p>
                    <a:p>
                      <a:pPr algn="ctr"/>
                      <a:r>
                        <a:rPr lang="en-US" b="1" dirty="0" smtClean="0"/>
                        <a:t>Small groups or Open</a:t>
                      </a:r>
                      <a:r>
                        <a:rPr lang="en-US" b="1" baseline="0" dirty="0" smtClean="0"/>
                        <a:t> Seating</a:t>
                      </a:r>
                      <a:endParaRPr lang="en-US" b="1" dirty="0" smtClean="0"/>
                    </a:p>
                    <a:p>
                      <a:pPr algn="ctr"/>
                      <a:endParaRPr lang="en-US" b="1" dirty="0" smtClean="0"/>
                    </a:p>
                    <a:p>
                      <a:pPr algn="ctr"/>
                      <a:r>
                        <a:rPr lang="en-US" b="1" dirty="0" smtClean="0"/>
                        <a:t>Community arts projects,</a:t>
                      </a:r>
                    </a:p>
                    <a:p>
                      <a:pPr algn="ctr"/>
                      <a:r>
                        <a:rPr lang="en-US" b="1" dirty="0" smtClean="0"/>
                        <a:t>problem-solving, collaborative art, learning</a:t>
                      </a:r>
                      <a:r>
                        <a:rPr lang="en-US" b="1" baseline="0" dirty="0" smtClean="0"/>
                        <a:t> </a:t>
                      </a:r>
                      <a:r>
                        <a:rPr lang="en-US" b="1" dirty="0" smtClean="0"/>
                        <a:t>games, creative activities.  More social.</a:t>
                      </a:r>
                    </a:p>
                    <a:p>
                      <a:pPr algn="ctr"/>
                      <a:endParaRPr lang="en-US" b="1" dirty="0"/>
                    </a:p>
                  </a:txBody>
                  <a:tcPr>
                    <a:gradFill>
                      <a:gsLst>
                        <a:gs pos="0">
                          <a:srgbClr val="FFF200"/>
                        </a:gs>
                        <a:gs pos="86000">
                          <a:srgbClr val="FF7A00"/>
                        </a:gs>
                        <a:gs pos="95000">
                          <a:srgbClr val="FF0300"/>
                        </a:gs>
                      </a:gsLst>
                      <a:lin ang="5400000" scaled="0"/>
                    </a:gradFill>
                  </a:tcPr>
                </a:tc>
              </a:tr>
            </a:tbl>
          </a:graphicData>
        </a:graphic>
      </p:graphicFrame>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714" t="21392" r="12398"/>
          <a:stretch/>
        </p:blipFill>
        <p:spPr>
          <a:xfrm>
            <a:off x="5098860" y="3810000"/>
            <a:ext cx="3577643" cy="2743200"/>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25" t="3366" r="2498" b="5035"/>
          <a:stretch/>
        </p:blipFill>
        <p:spPr>
          <a:xfrm>
            <a:off x="1295400" y="3042688"/>
            <a:ext cx="3124200" cy="2847373"/>
          </a:xfrm>
          <a:prstGeom prst="rect">
            <a:avLst/>
          </a:prstGeom>
        </p:spPr>
      </p:pic>
    </p:spTree>
    <p:extLst>
      <p:ext uri="{BB962C8B-B14F-4D97-AF65-F5344CB8AC3E}">
        <p14:creationId xmlns:p14="http://schemas.microsoft.com/office/powerpoint/2010/main" val="2628366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 and social…</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171" r="10224"/>
          <a:stretch/>
        </p:blipFill>
        <p:spPr>
          <a:xfrm>
            <a:off x="1295400" y="1454708"/>
            <a:ext cx="6705600" cy="4798611"/>
          </a:xfrm>
        </p:spPr>
      </p:pic>
      <p:sp>
        <p:nvSpPr>
          <p:cNvPr id="3" name="Flowchart: Connector 2"/>
          <p:cNvSpPr/>
          <p:nvPr/>
        </p:nvSpPr>
        <p:spPr>
          <a:xfrm>
            <a:off x="6096000" y="2514600"/>
            <a:ext cx="2362200" cy="2362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2743200" y="1066800"/>
            <a:ext cx="3048000" cy="1371600"/>
          </a:xfrm>
          <a:prstGeom prst="wedgeEllipseCallout">
            <a:avLst>
              <a:gd name="adj1" fmla="val -46545"/>
              <a:gd name="adj2" fmla="val 13577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Yackity</a:t>
            </a:r>
            <a:r>
              <a:rPr lang="en-US" dirty="0" smtClean="0"/>
              <a:t> Yack…</a:t>
            </a:r>
            <a:r>
              <a:rPr lang="en-US" dirty="0" err="1" smtClean="0"/>
              <a:t>omigosh</a:t>
            </a:r>
            <a:r>
              <a:rPr lang="en-US" dirty="0" smtClean="0"/>
              <a:t>…I’m so excited for Season 8 Game of Thrones!</a:t>
            </a:r>
            <a:endParaRPr lang="en-US" dirty="0"/>
          </a:p>
        </p:txBody>
      </p:sp>
      <p:sp>
        <p:nvSpPr>
          <p:cNvPr id="7" name="Oval Callout 6"/>
          <p:cNvSpPr/>
          <p:nvPr/>
        </p:nvSpPr>
        <p:spPr>
          <a:xfrm>
            <a:off x="6629400" y="914400"/>
            <a:ext cx="2362200" cy="1066800"/>
          </a:xfrm>
          <a:prstGeom prst="wedgeEllipseCallout">
            <a:avLst>
              <a:gd name="adj1" fmla="val -41408"/>
              <a:gd name="adj2" fmla="val 8798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My hair is SO crazy today!</a:t>
            </a:r>
            <a:endParaRPr lang="en-US" dirty="0"/>
          </a:p>
        </p:txBody>
      </p:sp>
      <p:sp>
        <p:nvSpPr>
          <p:cNvPr id="8" name="Oval Callout 7"/>
          <p:cNvSpPr/>
          <p:nvPr/>
        </p:nvSpPr>
        <p:spPr>
          <a:xfrm>
            <a:off x="2971800" y="4114800"/>
            <a:ext cx="2133600" cy="1066800"/>
          </a:xfrm>
          <a:prstGeom prst="wedgeEllipseCallout">
            <a:avLst>
              <a:gd name="adj1" fmla="val 49051"/>
              <a:gd name="adj2" fmla="val -105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a:t>
            </a:r>
            <a:endParaRPr lang="en-US" dirty="0"/>
          </a:p>
        </p:txBody>
      </p:sp>
      <p:sp>
        <p:nvSpPr>
          <p:cNvPr id="9" name="Cloud Callout 8"/>
          <p:cNvSpPr/>
          <p:nvPr/>
        </p:nvSpPr>
        <p:spPr>
          <a:xfrm>
            <a:off x="0" y="-76200"/>
            <a:ext cx="6781800" cy="3657600"/>
          </a:xfrm>
          <a:prstGeom prst="cloudCallout">
            <a:avLst>
              <a:gd name="adj1" fmla="val 58446"/>
              <a:gd name="adj2" fmla="val 355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smtClean="0"/>
              <a:t>Omigosh</a:t>
            </a:r>
            <a:r>
              <a:rPr lang="en-US" dirty="0" smtClean="0"/>
              <a:t>.  These kids are so loud.  It’s </a:t>
            </a:r>
            <a:r>
              <a:rPr lang="en-US" dirty="0" err="1" smtClean="0"/>
              <a:t>kinda</a:t>
            </a:r>
            <a:r>
              <a:rPr lang="en-US" dirty="0" smtClean="0"/>
              <a:t> funny but I’m stressing out about getting this done </a:t>
            </a:r>
            <a:r>
              <a:rPr lang="en-US" dirty="0" err="1" smtClean="0"/>
              <a:t>bc</a:t>
            </a:r>
            <a:r>
              <a:rPr lang="en-US" dirty="0" smtClean="0"/>
              <a:t> I have so much </a:t>
            </a:r>
            <a:r>
              <a:rPr lang="en-US" dirty="0" err="1" smtClean="0"/>
              <a:t>hw</a:t>
            </a:r>
            <a:r>
              <a:rPr lang="en-US" dirty="0" smtClean="0"/>
              <a:t> tonight, I’m so tired and still have track after school.  I wish Mrs. Manning would tell them to </a:t>
            </a:r>
            <a:r>
              <a:rPr lang="en-US" dirty="0" err="1" smtClean="0"/>
              <a:t>shushie</a:t>
            </a:r>
            <a:r>
              <a:rPr lang="en-US" dirty="0" smtClean="0"/>
              <a:t> </a:t>
            </a:r>
            <a:r>
              <a:rPr lang="en-US" dirty="0" err="1" smtClean="0"/>
              <a:t>bc</a:t>
            </a:r>
            <a:r>
              <a:rPr lang="en-US" dirty="0" smtClean="0"/>
              <a:t> I don’t want them to think I’m annoying by asking. </a:t>
            </a:r>
            <a:r>
              <a:rPr lang="en-US" dirty="0" err="1" smtClean="0"/>
              <a:t>Omigosh</a:t>
            </a:r>
            <a:r>
              <a:rPr lang="en-US" dirty="0" smtClean="0"/>
              <a:t>…that was actually </a:t>
            </a:r>
            <a:r>
              <a:rPr lang="en-US" dirty="0" err="1" smtClean="0"/>
              <a:t>kinda</a:t>
            </a:r>
            <a:r>
              <a:rPr lang="en-US" dirty="0" smtClean="0"/>
              <a:t> funny and I’m smiling now…but it’s too loud in here. I have so much to do.  This could be fun but it’s super distracting. </a:t>
            </a:r>
            <a:endParaRPr lang="en-US" dirty="0"/>
          </a:p>
        </p:txBody>
      </p:sp>
    </p:spTree>
    <p:extLst>
      <p:ext uri="{BB962C8B-B14F-4D97-AF65-F5344CB8AC3E}">
        <p14:creationId xmlns:p14="http://schemas.microsoft.com/office/powerpoint/2010/main" val="225629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ppt_w</p:attrName>
                                        </p:attrNameLst>
                                      </p:cBhvr>
                                      <p:tavLst>
                                        <p:tav tm="0" fmla="#ppt_w*sin(2.5*pi*$)">
                                          <p:val>
                                            <p:fltVal val="0"/>
                                          </p:val>
                                        </p:tav>
                                        <p:tav tm="100000">
                                          <p:val>
                                            <p:fltVal val="1"/>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CC00"/>
                </a:solidFill>
              </a:rPr>
              <a:t>Weekly Thought </a:t>
            </a:r>
            <a:br>
              <a:rPr lang="en-US" b="1" u="sng" dirty="0" smtClean="0">
                <a:solidFill>
                  <a:srgbClr val="00CC00"/>
                </a:solidFill>
              </a:rPr>
            </a:br>
            <a:r>
              <a:rPr lang="en-US" b="1" u="sng" dirty="0" smtClean="0">
                <a:solidFill>
                  <a:srgbClr val="00CC00"/>
                </a:solidFill>
              </a:rPr>
              <a:t>(30 seconds of silence)</a:t>
            </a:r>
            <a:endParaRPr lang="en-US" b="1" u="sng" dirty="0">
              <a:solidFill>
                <a:srgbClr val="00CC00"/>
              </a:solidFill>
            </a:endParaRPr>
          </a:p>
        </p:txBody>
      </p:sp>
      <p:sp>
        <p:nvSpPr>
          <p:cNvPr id="3" name="Content Placeholder 2"/>
          <p:cNvSpPr>
            <a:spLocks noGrp="1"/>
          </p:cNvSpPr>
          <p:nvPr>
            <p:ph idx="1"/>
          </p:nvPr>
        </p:nvSpPr>
        <p:spPr/>
        <p:txBody>
          <a:bodyPr>
            <a:normAutofit/>
          </a:bodyPr>
          <a:lstStyle/>
          <a:p>
            <a:pPr lvl="0"/>
            <a:endParaRPr lang="en-US" dirty="0" smtClean="0">
              <a:solidFill>
                <a:srgbClr val="00B050"/>
              </a:solidFill>
            </a:endParaRPr>
          </a:p>
          <a:p>
            <a:pPr lvl="0"/>
            <a:endParaRPr lang="en-US" dirty="0">
              <a:solidFill>
                <a:srgbClr val="00B050"/>
              </a:solidFill>
            </a:endParaRPr>
          </a:p>
          <a:p>
            <a:pPr lvl="0"/>
            <a:r>
              <a:rPr lang="en-US" dirty="0" smtClean="0">
                <a:solidFill>
                  <a:srgbClr val="00B050"/>
                </a:solidFill>
              </a:rPr>
              <a:t>At the beginning of each class we’ll take </a:t>
            </a:r>
          </a:p>
          <a:p>
            <a:pPr marL="0" lvl="0" indent="0">
              <a:buNone/>
            </a:pPr>
            <a:r>
              <a:rPr lang="en-US" dirty="0">
                <a:solidFill>
                  <a:srgbClr val="00B050"/>
                </a:solidFill>
              </a:rPr>
              <a:t> </a:t>
            </a:r>
            <a:r>
              <a:rPr lang="en-US" dirty="0" smtClean="0">
                <a:solidFill>
                  <a:srgbClr val="00B050"/>
                </a:solidFill>
              </a:rPr>
              <a:t>   a moment to rest our eyes and minds</a:t>
            </a:r>
          </a:p>
          <a:p>
            <a:pPr marL="0" lvl="0" indent="0">
              <a:buNone/>
            </a:pPr>
            <a:endParaRPr lang="en-US" dirty="0">
              <a:solidFill>
                <a:srgbClr val="00B050"/>
              </a:solidFill>
            </a:endParaRPr>
          </a:p>
          <a:p>
            <a:pPr marL="0" lvl="0" indent="0">
              <a:buNone/>
            </a:pPr>
            <a:r>
              <a:rPr lang="en-US" dirty="0" smtClean="0">
                <a:solidFill>
                  <a:srgbClr val="00B050"/>
                </a:solidFill>
              </a:rPr>
              <a:t>              (No eye contact, talking, etc.)</a:t>
            </a:r>
          </a:p>
          <a:p>
            <a:pPr marL="0" lvl="0" indent="0">
              <a:buNone/>
            </a:pPr>
            <a:endParaRPr lang="en-US" dirty="0" smtClean="0">
              <a:solidFill>
                <a:srgbClr val="00B050"/>
              </a:solidFill>
            </a:endParaRPr>
          </a:p>
        </p:txBody>
      </p:sp>
      <p:pic>
        <p:nvPicPr>
          <p:cNvPr id="6146" name="Picture 2" descr="C:\Users\sgmanning\AppData\Local\Microsoft\Windows\Temporary Internet Files\Content.IE5\6CGI1OES\MP90043050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731"/>
          <a:stretch/>
        </p:blipFill>
        <p:spPr bwMode="auto">
          <a:xfrm>
            <a:off x="7191734" y="457200"/>
            <a:ext cx="171344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371600"/>
          </a:xfrm>
        </p:spPr>
        <p:txBody>
          <a:bodyPr>
            <a:normAutofit/>
          </a:bodyPr>
          <a:lstStyle/>
          <a:p>
            <a:r>
              <a:rPr lang="en-US" b="1" u="sng" dirty="0" smtClean="0">
                <a:solidFill>
                  <a:srgbClr val="00CC00"/>
                </a:solidFill>
              </a:rPr>
              <a:t>PICK ONE &amp; Think, Pair, Share:</a:t>
            </a:r>
            <a:endParaRPr lang="en-US" b="1" u="sng" dirty="0">
              <a:solidFill>
                <a:srgbClr val="00CC00"/>
              </a:solidFill>
            </a:endParaRPr>
          </a:p>
        </p:txBody>
      </p:sp>
      <p:sp>
        <p:nvSpPr>
          <p:cNvPr id="3" name="Content Placeholder 2"/>
          <p:cNvSpPr>
            <a:spLocks noGrp="1"/>
          </p:cNvSpPr>
          <p:nvPr>
            <p:ph idx="1"/>
          </p:nvPr>
        </p:nvSpPr>
        <p:spPr/>
        <p:txBody>
          <a:bodyPr>
            <a:normAutofit/>
          </a:bodyPr>
          <a:lstStyle/>
          <a:p>
            <a:pPr marL="514350" indent="-514350">
              <a:buAutoNum type="arabicPeriod"/>
            </a:pPr>
            <a:endParaRPr lang="en-US" dirty="0" smtClean="0"/>
          </a:p>
          <a:p>
            <a:pPr marL="514350" indent="-514350">
              <a:buAutoNum type="arabicPeriod"/>
            </a:pPr>
            <a:r>
              <a:rPr lang="en-US" dirty="0" smtClean="0"/>
              <a:t>Do you believe people can be taught to become more creative?</a:t>
            </a:r>
          </a:p>
          <a:p>
            <a:pPr marL="514350" indent="-514350">
              <a:buAutoNum type="arabicPeriod"/>
            </a:pPr>
            <a:r>
              <a:rPr lang="en-US" dirty="0" smtClean="0"/>
              <a:t>Name three jobs that require creative thinkers.</a:t>
            </a:r>
          </a:p>
          <a:p>
            <a:pPr marL="0" indent="0">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Cultural and Creative Industries</a:t>
            </a:r>
            <a:endParaRPr lang="en-US" dirty="0"/>
          </a:p>
        </p:txBody>
      </p:sp>
      <p:pic>
        <p:nvPicPr>
          <p:cNvPr id="1028" name="Picture 4" descr="bysect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53" y="1406752"/>
            <a:ext cx="9255124" cy="484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942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17393</TotalTime>
  <Words>1310</Words>
  <Application>Microsoft Office PowerPoint</Application>
  <PresentationFormat>On-screen Show (4:3)</PresentationFormat>
  <Paragraphs>167</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Wecome to ART with Ms. Manning </vt:lpstr>
      <vt:lpstr>What are my qualifications?</vt:lpstr>
      <vt:lpstr>THE BELL  </vt:lpstr>
      <vt:lpstr>Getting into the Classroom…</vt:lpstr>
      <vt:lpstr>Where am I expected to sit?</vt:lpstr>
      <vt:lpstr>Serious and social…</vt:lpstr>
      <vt:lpstr>Weekly Thought  (30 seconds of silence)</vt:lpstr>
      <vt:lpstr>PICK ONE &amp; Think, Pair, Share:</vt:lpstr>
      <vt:lpstr>Cultural and Creative Industries</vt:lpstr>
      <vt:lpstr>Creative industries generated 29.5 million jobs, which employ about 1% of the world’s active population. The top three employers are visual arts (6.73 million employees), books (3.67 million) and music (3.98 million). Creative industries also employ more people than the automotive industry in the United States, Europe and Japan combined. (from 2015 research) </vt:lpstr>
      <vt:lpstr>BaP Points (10 points / week) </vt:lpstr>
      <vt:lpstr>What if I’m off task?</vt:lpstr>
      <vt:lpstr>JUG SLIPS</vt:lpstr>
      <vt:lpstr>I have to use the Restroom!</vt:lpstr>
      <vt:lpstr>ATTENTION –and- QUESTIONS</vt:lpstr>
      <vt:lpstr>Where does our art go?</vt:lpstr>
      <vt:lpstr>Handing Out Folders</vt:lpstr>
      <vt:lpstr>The Creative Classroom</vt:lpstr>
      <vt:lpstr>Say something nice!</vt:lpstr>
      <vt:lpstr>    Yays and Nays           I’m looking forward to…   I’m worried that…</vt:lpstr>
      <vt:lpstr>       1. Share with your group    +  2. Write ONE Yay and Nay on your white board.  3. Share with the class.</vt:lpstr>
      <vt:lpstr>What did you come up with?</vt:lpstr>
      <vt:lpstr>No                  No’s</vt:lpstr>
      <vt:lpstr>What Are ‘Mistakes’?!</vt:lpstr>
      <vt:lpstr>Clean Up </vt:lpstr>
      <vt:lpstr>DISMISSAL</vt:lpstr>
      <vt:lpstr>PowerPoint Presentation</vt:lpstr>
      <vt:lpstr>For the Rest of This Class…</vt:lpstr>
      <vt:lpstr>Clean up!</vt:lpstr>
      <vt:lpstr>Last year’s poster project:</vt:lpstr>
      <vt:lpstr>So….what’s our first project?</vt:lpstr>
      <vt:lpstr>Have a beautiful day!</vt:lpstr>
    </vt:vector>
  </TitlesOfParts>
  <Company>Jesuit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with Mrs. Manning</dc:title>
  <dc:creator>jhsuser</dc:creator>
  <cp:lastModifiedBy>Gordon-Manning, Sascha</cp:lastModifiedBy>
  <cp:revision>162</cp:revision>
  <dcterms:created xsi:type="dcterms:W3CDTF">2010-08-30T17:08:33Z</dcterms:created>
  <dcterms:modified xsi:type="dcterms:W3CDTF">2018-08-28T16:12:36Z</dcterms:modified>
</cp:coreProperties>
</file>